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18288000" cy="10287000"/>
  <p:notesSz cx="6858000" cy="9144000"/>
  <p:embeddedFontLst>
    <p:embeddedFont>
      <p:font typeface="Open Sans Extra Bold" panose="020B0604020202020204" charset="0"/>
      <p:regular r:id="rId67"/>
    </p:embeddedFont>
    <p:embeddedFont>
      <p:font typeface="Montserrat Medium" panose="020B0604020202020204" charset="0"/>
      <p:regular r:id="rId68"/>
    </p:embeddedFont>
    <p:embeddedFont>
      <p:font typeface="CMU Serif" panose="020B0604020202020204" charset="0"/>
      <p:regular r:id="rId69"/>
    </p:embeddedFont>
    <p:embeddedFont>
      <p:font typeface="Montserrat" panose="020B0604020202020204" charset="0"/>
      <p:regular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Bentham" panose="020B0604020202020204" charset="0"/>
      <p:regular r:id="rId75"/>
    </p:embeddedFont>
    <p:embeddedFont>
      <p:font typeface="Montserrat Semi-Bold" panose="020B0604020202020204" charset="0"/>
      <p:regular r:id="rId76"/>
    </p:embeddedFont>
    <p:embeddedFont>
      <p:font typeface="Montserrat Bold" panose="020B0604020202020204" charset="0"/>
      <p:regular r:id="rId7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8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agenciabrasil.ebc.com.br/economia/noticia/2023-09/economia-criativa-vai-gerar-mais-1-milhao-de-empregos-ate-2030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agenciabrasil.ebc.com.br/economia/noticia/2023-09/economia-criativa-vai-gerar-mais-1-milhao-de-empregos-ate-2030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ciabrasil.ebc.com.br/economia/noticia/2023-09/economia-criativa-vai-gerar-mais-1-milhao-de-empregos-ate-203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genciabrasil.ebc.com.br/economia/noticia/2023-09/economia-criativa-vai-gerar-mais-1-milhao-de-empregos-ate-2030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genciabrasil.ebc.com.br/economia/noticia/2023-09/economia-criativa-vai-gerar-mais-1-milhao-de-empregos-ate-2030" TargetMode="Externa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06267" y="2417902"/>
            <a:ext cx="13875467" cy="1259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8"/>
              </a:lnSpc>
              <a:spcBef>
                <a:spcPct val="0"/>
              </a:spcBef>
            </a:pPr>
            <a:r>
              <a:rPr lang="en-US" sz="3613" spc="2811">
                <a:solidFill>
                  <a:srgbClr val="4E2A27"/>
                </a:solidFill>
                <a:latin typeface="Montserrat Medium"/>
              </a:rPr>
              <a:t>CONSTITUCIONALIDADE E ARCABOUÇO LEGAL DA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77567" y="3020251"/>
            <a:ext cx="16081733" cy="3276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35"/>
              </a:lnSpc>
              <a:spcBef>
                <a:spcPct val="0"/>
              </a:spcBef>
            </a:pPr>
            <a:r>
              <a:rPr lang="en-US" sz="18239">
                <a:solidFill>
                  <a:srgbClr val="A67E62"/>
                </a:solidFill>
                <a:latin typeface="Bentham"/>
              </a:rPr>
              <a:t>CULTURA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3745252" y="3906606"/>
            <a:ext cx="10797497" cy="0"/>
          </a:xfrm>
          <a:prstGeom prst="line">
            <a:avLst/>
          </a:prstGeom>
          <a:ln w="28575" cap="flat">
            <a:solidFill>
              <a:srgbClr val="4E2A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4272024" y="7431589"/>
            <a:ext cx="9892819" cy="734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1"/>
              </a:lnSpc>
              <a:spcBef>
                <a:spcPct val="0"/>
              </a:spcBef>
            </a:pPr>
            <a:r>
              <a:rPr lang="en-US" sz="2108" spc="1640">
                <a:solidFill>
                  <a:srgbClr val="4E2A27"/>
                </a:solidFill>
                <a:latin typeface="Montserrat Medium"/>
              </a:rPr>
              <a:t>ESTRUTURA INSTITUCIONAL, CONTEXTO E DESAFIOS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14322" y="-4031458"/>
            <a:ext cx="2986224" cy="5502275"/>
            <a:chOff x="0" y="0"/>
            <a:chExt cx="786495" cy="1449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848243" y="7445298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9628"/>
            <a:ext cx="11764730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no Mundo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221" y="2173686"/>
            <a:ext cx="11912311" cy="9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999" spc="-195">
                <a:solidFill>
                  <a:srgbClr val="4E2A27"/>
                </a:solidFill>
                <a:latin typeface="Bentham"/>
              </a:rPr>
              <a:t>A Convenção sobre Promoção e Proteção da Diversidade das Expressões Culturais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40732" y="3629106"/>
            <a:ext cx="15488582" cy="567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“A Convenção lida com muitas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formas de expressão cultural 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que resultam da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criatividade de indivíduos, grupos e sociedades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, enquanto comunicam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conteúdos culturais com sentido simbólico, bem como os valores artísticos e culturais que se originam de identidades culturais ou as expressam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. As expressões culturais – qualquer que seja o meio ou a tecnologia usada –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são transmitidas pelas atividades, bens e serviços culturais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 que, conforme reconhecido pela Convenção,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têm uma natureza dupla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 (econômica e cultural). Por esse motivo, tais bens e serviços não podem ser considerados apenas como meros objetos de negociações comerciais.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O objetivo principal da Convenção é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fortalecer os cinco elos inseparáveis da mesma corrente: a criação, a produção, a distribuição/disseminação, o acesso e o usufruto das expressões culturais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 veiculados por atividades, bens e serviços culturais – em particular nos países em desenvolvimento.”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907434" y="6104702"/>
            <a:ext cx="521803" cy="6307196"/>
            <a:chOff x="0" y="0"/>
            <a:chExt cx="137430" cy="16611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098324" y="8830603"/>
            <a:ext cx="2986224" cy="5502275"/>
            <a:chOff x="0" y="0"/>
            <a:chExt cx="786495" cy="14491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57850" y="3675233"/>
            <a:ext cx="15732879" cy="5829300"/>
            <a:chOff x="0" y="0"/>
            <a:chExt cx="20977171" cy="7772400"/>
          </a:xfrm>
        </p:grpSpPr>
        <p:sp>
          <p:nvSpPr>
            <p:cNvPr id="12" name="TextBox 12"/>
            <p:cNvSpPr txBox="1"/>
            <p:nvPr/>
          </p:nvSpPr>
          <p:spPr>
            <a:xfrm>
              <a:off x="833384" y="-38100"/>
              <a:ext cx="20143788" cy="7810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  <a:spcBef>
                  <a:spcPct val="0"/>
                </a:spcBef>
              </a:pPr>
              <a:endParaRPr/>
            </a:p>
            <a:p>
              <a:pPr>
                <a:lnSpc>
                  <a:spcPts val="3499"/>
                </a:lnSpc>
                <a:spcBef>
                  <a:spcPct val="0"/>
                </a:spcBef>
              </a:pPr>
              <a:endParaRPr/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proteger e promover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a diversidade das expressões culturais;</a:t>
              </a: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criar condições para que as culturas floresçam e interajam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livremente em benefício mútuo;</a:t>
              </a: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encorajar o diálogo entre culturas 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a fim de assegurar intercâmbios culturais mais amplos e equilibrados no mundo em favor do respeito intercultural e de uma cultura da paz;</a:t>
              </a: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fomentar a interculturalidade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de forma a desenvolver a interação cultural, no espírito de construir pontes entre os povos;</a:t>
              </a:r>
            </a:p>
            <a:p>
              <a:pPr>
                <a:lnSpc>
                  <a:spcPts val="3999"/>
                </a:lnSpc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0" y="1225089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9"/>
                  </a:lnTo>
                  <a:lnTo>
                    <a:pt x="0" y="62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0" y="2571522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9"/>
                  </a:lnTo>
                  <a:lnTo>
                    <a:pt x="0" y="62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5400000">
              <a:off x="0" y="3911600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9"/>
                  </a:lnTo>
                  <a:lnTo>
                    <a:pt x="0" y="62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0" y="5904410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8"/>
                  </a:lnTo>
                  <a:lnTo>
                    <a:pt x="0" y="62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381352" y="3449808"/>
            <a:ext cx="5606207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O texto apresenta como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objetivos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: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19221" y="969628"/>
            <a:ext cx="11764730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no Mundo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9221" y="2173686"/>
            <a:ext cx="11912311" cy="9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999" spc="-195">
                <a:solidFill>
                  <a:srgbClr val="4E2A27"/>
                </a:solidFill>
                <a:latin typeface="Bentham"/>
              </a:rPr>
              <a:t>A Convenção sobre Promoção e Proteção da Diversidade das Expressões Culturais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766197" y="-1405002"/>
            <a:ext cx="521803" cy="6307196"/>
            <a:chOff x="0" y="0"/>
            <a:chExt cx="137430" cy="16611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098324" y="8830603"/>
            <a:ext cx="2986224" cy="5502275"/>
            <a:chOff x="0" y="0"/>
            <a:chExt cx="786495" cy="14491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082888" y="3637133"/>
            <a:ext cx="15107841" cy="570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endParaRPr/>
          </a:p>
          <a:p>
            <a:pPr>
              <a:lnSpc>
                <a:spcPts val="2800"/>
              </a:lnSpc>
              <a:spcBef>
                <a:spcPct val="0"/>
              </a:spcBef>
            </a:pPr>
            <a:endParaRPr/>
          </a:p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 Bold"/>
              </a:rPr>
              <a:t>promover o respeito pela diversidade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 das expressões culturais e a conscientização de seu valor nos planos local, nacional e internacional;</a:t>
            </a:r>
          </a:p>
          <a:p>
            <a:pPr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 Bold"/>
              </a:rPr>
              <a:t>reafirmar a importância do vínculo entre cultura e desenvolvimento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 para todos os países, especialmente para países em desenvolvimento, e encorajar as ações empreendidas no plano nacional e internacional para que se reconheça o autêntico valor desse vínculo;</a:t>
            </a:r>
          </a:p>
          <a:p>
            <a:pPr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 Bold"/>
              </a:rPr>
              <a:t>reconhecer natureza específica das atividades, bens e serviços culturais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 enquanto portadores de identidades, valores e significados;</a:t>
            </a:r>
          </a:p>
          <a:p>
            <a:pPr>
              <a:lnSpc>
                <a:spcPts val="39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</p:txBody>
      </p:sp>
      <p:sp>
        <p:nvSpPr>
          <p:cNvPr id="12" name="Freeform 12"/>
          <p:cNvSpPr/>
          <p:nvPr/>
        </p:nvSpPr>
        <p:spPr>
          <a:xfrm rot="5400000">
            <a:off x="1457850" y="4432125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457850" y="5903915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8"/>
                </a:lnTo>
                <a:lnTo>
                  <a:pt x="0" y="470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457850" y="7960666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81352" y="3449808"/>
            <a:ext cx="5606207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O texto apresenta como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objetivos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19221" y="969628"/>
            <a:ext cx="11764730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no Mundo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19221" y="2173686"/>
            <a:ext cx="11912311" cy="9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999" spc="-195">
                <a:solidFill>
                  <a:srgbClr val="4E2A27"/>
                </a:solidFill>
                <a:latin typeface="Bentham"/>
              </a:rPr>
              <a:t>A Convenção sobre Promoção e Proteção da Diversidade das Expressões Culturais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766197" y="-1796254"/>
            <a:ext cx="521803" cy="6307196"/>
            <a:chOff x="0" y="0"/>
            <a:chExt cx="137430" cy="16611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33987" y="-3878272"/>
            <a:ext cx="2986224" cy="5502275"/>
            <a:chOff x="0" y="0"/>
            <a:chExt cx="786495" cy="14491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57850" y="4098925"/>
            <a:ext cx="15732879" cy="5159375"/>
            <a:chOff x="0" y="0"/>
            <a:chExt cx="20977171" cy="6879167"/>
          </a:xfrm>
        </p:grpSpPr>
        <p:sp>
          <p:nvSpPr>
            <p:cNvPr id="12" name="TextBox 12"/>
            <p:cNvSpPr txBox="1"/>
            <p:nvPr/>
          </p:nvSpPr>
          <p:spPr>
            <a:xfrm>
              <a:off x="833384" y="-38100"/>
              <a:ext cx="20143788" cy="6917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endParaRPr/>
            </a:p>
            <a:p>
              <a:pPr>
                <a:lnSpc>
                  <a:spcPts val="2800"/>
                </a:lnSpc>
                <a:spcBef>
                  <a:spcPct val="0"/>
                </a:spcBef>
              </a:pPr>
              <a:endParaRPr/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reafirmar o direito soberano dos Estados de conservar, adotar e implementar as políticas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e medidas que considerem apropriadas para a proteção e promoção da diversidade das expressões culturais em seu território;</a:t>
              </a: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fortalecer a cooperação e a solidariedade internacionais em um espírito de parceria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visando, especialmente, o aprimoramento das capacidades dos países em desenvolvimento de protegerem e de promoverem a diversidade das expressões culturais.</a:t>
              </a: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999"/>
                </a:lnSpc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0" y="1009189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9"/>
                  </a:lnTo>
                  <a:lnTo>
                    <a:pt x="0" y="62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0" y="3629848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8"/>
                  </a:lnTo>
                  <a:lnTo>
                    <a:pt x="0" y="62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373464" y="3449808"/>
            <a:ext cx="5621982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O texto apresenta como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objetivos: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19221" y="969628"/>
            <a:ext cx="11764730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no Mundo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19221" y="2173686"/>
            <a:ext cx="11912311" cy="9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999" spc="-195">
                <a:solidFill>
                  <a:srgbClr val="4E2A27"/>
                </a:solidFill>
                <a:latin typeface="Bentham"/>
              </a:rPr>
              <a:t>A Convenção sobre Promoção e Proteção da Diversidade das Expressões Culturais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766197" y="-1796254"/>
            <a:ext cx="521803" cy="6307196"/>
            <a:chOff x="0" y="0"/>
            <a:chExt cx="137430" cy="16611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33987" y="-3878272"/>
            <a:ext cx="2986224" cy="5502275"/>
            <a:chOff x="0" y="0"/>
            <a:chExt cx="786495" cy="14491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57850" y="3362365"/>
            <a:ext cx="9507800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Além dos objetivos, o texto aponta os seguintes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princípios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221" y="969628"/>
            <a:ext cx="11764730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no Mundo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2173686"/>
            <a:ext cx="11912311" cy="9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999" spc="-195">
                <a:solidFill>
                  <a:srgbClr val="4E2A27"/>
                </a:solidFill>
                <a:latin typeface="Bentham"/>
              </a:rPr>
              <a:t>A Convenção sobre Promoção e Proteção da Diversidade das Expressões Culturais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82888" y="3618083"/>
            <a:ext cx="15107841" cy="710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endParaRPr/>
          </a:p>
          <a:p>
            <a:pPr>
              <a:lnSpc>
                <a:spcPts val="4200"/>
              </a:lnSpc>
              <a:spcBef>
                <a:spcPct val="0"/>
              </a:spcBef>
            </a:pPr>
            <a:endParaRPr/>
          </a:p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3000">
                <a:solidFill>
                  <a:srgbClr val="4E2A27"/>
                </a:solidFill>
                <a:latin typeface="Montserrat Bold"/>
              </a:rPr>
              <a:t>Princípio do respeito aos direitos humanos e às liberdades fundamentais;</a:t>
            </a:r>
          </a:p>
          <a:p>
            <a:pPr>
              <a:lnSpc>
                <a:spcPts val="4800"/>
              </a:lnSpc>
              <a:spcBef>
                <a:spcPct val="0"/>
              </a:spcBef>
            </a:pPr>
            <a:endParaRPr lang="en-US" sz="3000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3000">
                <a:solidFill>
                  <a:srgbClr val="4E2A27"/>
                </a:solidFill>
                <a:latin typeface="Montserrat Bold"/>
              </a:rPr>
              <a:t>Princípio da soberania;</a:t>
            </a:r>
          </a:p>
          <a:p>
            <a:pPr>
              <a:lnSpc>
                <a:spcPts val="4800"/>
              </a:lnSpc>
              <a:spcBef>
                <a:spcPct val="0"/>
              </a:spcBef>
            </a:pPr>
            <a:endParaRPr lang="en-US" sz="3000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3000">
                <a:solidFill>
                  <a:srgbClr val="4E2A27"/>
                </a:solidFill>
                <a:latin typeface="Montserrat Bold"/>
              </a:rPr>
              <a:t>Princípio da igual dignidade e do respeito por todas as culturas;</a:t>
            </a:r>
          </a:p>
          <a:p>
            <a:pPr>
              <a:lnSpc>
                <a:spcPts val="4800"/>
              </a:lnSpc>
              <a:spcBef>
                <a:spcPct val="0"/>
              </a:spcBef>
            </a:pPr>
            <a:endParaRPr lang="en-US" sz="3000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3000">
                <a:solidFill>
                  <a:srgbClr val="4E2A27"/>
                </a:solidFill>
                <a:latin typeface="Montserrat Bold"/>
              </a:rPr>
              <a:t>Princípio da solidariedade e cooperação internacionais;</a:t>
            </a:r>
          </a:p>
          <a:p>
            <a:pPr>
              <a:lnSpc>
                <a:spcPts val="4800"/>
              </a:lnSpc>
              <a:spcBef>
                <a:spcPct val="0"/>
              </a:spcBef>
            </a:pPr>
            <a:endParaRPr lang="en-US" sz="3000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4800"/>
              </a:lnSpc>
              <a:spcBef>
                <a:spcPct val="0"/>
              </a:spcBef>
            </a:pPr>
            <a:endParaRPr lang="en-US" sz="3000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4800"/>
              </a:lnSpc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;</a:t>
            </a:r>
          </a:p>
        </p:txBody>
      </p:sp>
      <p:sp>
        <p:nvSpPr>
          <p:cNvPr id="15" name="Freeform 15"/>
          <p:cNvSpPr/>
          <p:nvPr/>
        </p:nvSpPr>
        <p:spPr>
          <a:xfrm rot="5400000">
            <a:off x="1457850" y="4778206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1457850" y="5976541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1457850" y="7209008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400000">
            <a:off x="1457850" y="8450602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766197" y="-1796254"/>
            <a:ext cx="521803" cy="6307196"/>
            <a:chOff x="0" y="0"/>
            <a:chExt cx="137430" cy="16611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33987" y="-3878272"/>
            <a:ext cx="2986224" cy="5502275"/>
            <a:chOff x="0" y="0"/>
            <a:chExt cx="786495" cy="14491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57850" y="3362365"/>
            <a:ext cx="9507800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Além dos objetivos, o texto aponta os seguintes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princípios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221" y="969628"/>
            <a:ext cx="11764730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no Mundo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8746" y="2173686"/>
            <a:ext cx="11912311" cy="9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999" spc="-195">
                <a:solidFill>
                  <a:srgbClr val="4E2A27"/>
                </a:solidFill>
                <a:latin typeface="Bentham"/>
              </a:rPr>
              <a:t>A Convenção sobre Promoção e Proteção da Diversidade das Expressões Culturais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51459" y="3530640"/>
            <a:ext cx="15107841" cy="771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endParaRPr/>
          </a:p>
          <a:p>
            <a:pPr>
              <a:lnSpc>
                <a:spcPts val="4200"/>
              </a:lnSpc>
              <a:spcBef>
                <a:spcPct val="0"/>
              </a:spcBef>
            </a:pPr>
            <a:endParaRPr/>
          </a:p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3000">
                <a:solidFill>
                  <a:srgbClr val="4E2A27"/>
                </a:solidFill>
                <a:latin typeface="Montserrat Bold"/>
              </a:rPr>
              <a:t>Princípio da complementaridade dos aspectos econômicos e culturais do desenvolvimento;</a:t>
            </a:r>
          </a:p>
          <a:p>
            <a:pPr>
              <a:lnSpc>
                <a:spcPts val="4800"/>
              </a:lnSpc>
              <a:spcBef>
                <a:spcPct val="0"/>
              </a:spcBef>
            </a:pPr>
            <a:endParaRPr lang="en-US" sz="3000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3000">
                <a:solidFill>
                  <a:srgbClr val="4E2A27"/>
                </a:solidFill>
                <a:latin typeface="Montserrat Bold"/>
              </a:rPr>
              <a:t>Princípio do desenvolvimento sustentável;</a:t>
            </a:r>
          </a:p>
          <a:p>
            <a:pPr>
              <a:lnSpc>
                <a:spcPts val="4800"/>
              </a:lnSpc>
              <a:spcBef>
                <a:spcPct val="0"/>
              </a:spcBef>
            </a:pPr>
            <a:endParaRPr lang="en-US" sz="3000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3000">
                <a:solidFill>
                  <a:srgbClr val="4E2A27"/>
                </a:solidFill>
                <a:latin typeface="Montserrat Bold"/>
              </a:rPr>
              <a:t>Princípio do acesso equitativo;</a:t>
            </a:r>
          </a:p>
          <a:p>
            <a:pPr>
              <a:lnSpc>
                <a:spcPts val="4800"/>
              </a:lnSpc>
              <a:spcBef>
                <a:spcPct val="0"/>
              </a:spcBef>
            </a:pPr>
            <a:endParaRPr lang="en-US" sz="3000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3000">
                <a:solidFill>
                  <a:srgbClr val="4E2A27"/>
                </a:solidFill>
                <a:latin typeface="Montserrat Bold"/>
              </a:rPr>
              <a:t>Princípio da abertura e do equilíbrio.</a:t>
            </a:r>
          </a:p>
          <a:p>
            <a:pPr>
              <a:lnSpc>
                <a:spcPts val="4800"/>
              </a:lnSpc>
              <a:spcBef>
                <a:spcPct val="0"/>
              </a:spcBef>
            </a:pPr>
            <a:endParaRPr lang="en-US" sz="3000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4800"/>
              </a:lnSpc>
              <a:spcBef>
                <a:spcPct val="0"/>
              </a:spcBef>
            </a:pPr>
            <a:endParaRPr lang="en-US" sz="3000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4800"/>
              </a:lnSpc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;</a:t>
            </a:r>
          </a:p>
        </p:txBody>
      </p:sp>
      <p:sp>
        <p:nvSpPr>
          <p:cNvPr id="15" name="Freeform 15"/>
          <p:cNvSpPr/>
          <p:nvPr/>
        </p:nvSpPr>
        <p:spPr>
          <a:xfrm rot="5400000">
            <a:off x="1457850" y="4682956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1457850" y="6524625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1457850" y="7754895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400000">
            <a:off x="1457850" y="8958389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14322" y="8889688"/>
            <a:ext cx="2986224" cy="5502275"/>
            <a:chOff x="0" y="0"/>
            <a:chExt cx="786495" cy="1449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907434" y="-2124898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191344" y="5402819"/>
            <a:ext cx="5905312" cy="7710963"/>
          </a:xfrm>
          <a:custGeom>
            <a:avLst/>
            <a:gdLst/>
            <a:ahLst/>
            <a:cxnLst/>
            <a:rect l="l" t="t" r="r" b="b"/>
            <a:pathLst>
              <a:path w="5905312" h="7710963">
                <a:moveTo>
                  <a:pt x="0" y="0"/>
                </a:moveTo>
                <a:lnTo>
                  <a:pt x="5905312" y="0"/>
                </a:lnTo>
                <a:lnTo>
                  <a:pt x="590531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19221" y="969628"/>
            <a:ext cx="11764730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18697" y="2681819"/>
            <a:ext cx="15650605" cy="204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1"/>
              </a:lnSpc>
              <a:spcBef>
                <a:spcPct val="0"/>
              </a:spcBef>
            </a:pPr>
            <a:r>
              <a:rPr lang="en-US" sz="2929">
                <a:solidFill>
                  <a:srgbClr val="4E2A27"/>
                </a:solidFill>
                <a:latin typeface="Montserrat"/>
              </a:rPr>
              <a:t>Muitos desses valores já haviam orientado a elaboração da seção sobre cultura da Constituição de 1988, e emendas constitucionais importantes como a EC nº 48 de 2005 e a EC nº 71 de 2012 seguiram atuando na incorporação de valores e objetivos da conferência.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14322" y="8889688"/>
            <a:ext cx="2986224" cy="5502275"/>
            <a:chOff x="0" y="0"/>
            <a:chExt cx="786495" cy="1449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851922" y="5930852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9628"/>
            <a:ext cx="11764730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28746" y="3112895"/>
            <a:ext cx="15204400" cy="597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84"/>
              </a:lnSpc>
            </a:pPr>
            <a:r>
              <a:rPr lang="en-US" sz="2846">
                <a:solidFill>
                  <a:srgbClr val="4E2A27"/>
                </a:solidFill>
                <a:latin typeface="Montserrat"/>
              </a:rPr>
              <a:t>A Constituição promulgada em 1988, também conhecida como </a:t>
            </a:r>
            <a:r>
              <a:rPr lang="en-US" sz="2846">
                <a:solidFill>
                  <a:srgbClr val="4E2A27"/>
                </a:solidFill>
                <a:latin typeface="Montserrat Bold"/>
              </a:rPr>
              <a:t>“Constituição Cidadã”</a:t>
            </a:r>
            <a:r>
              <a:rPr lang="en-US" sz="2846">
                <a:solidFill>
                  <a:srgbClr val="4E2A27"/>
                </a:solidFill>
                <a:latin typeface="Montserrat"/>
              </a:rPr>
              <a:t>, tornou-se o principal </a:t>
            </a:r>
            <a:r>
              <a:rPr lang="en-US" sz="2846">
                <a:solidFill>
                  <a:srgbClr val="4E2A27"/>
                </a:solidFill>
                <a:latin typeface="Montserrat Bold"/>
              </a:rPr>
              <a:t>símbolo do processo de redemocratização nacional</a:t>
            </a:r>
            <a:r>
              <a:rPr lang="en-US" sz="2846">
                <a:solidFill>
                  <a:srgbClr val="4E2A27"/>
                </a:solidFill>
                <a:latin typeface="Montserrat"/>
              </a:rPr>
              <a:t>.</a:t>
            </a:r>
          </a:p>
          <a:p>
            <a:pPr>
              <a:lnSpc>
                <a:spcPts val="3984"/>
              </a:lnSpc>
            </a:pPr>
            <a:endParaRPr lang="en-US" sz="2846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84"/>
              </a:lnSpc>
            </a:pPr>
            <a:r>
              <a:rPr lang="en-US" sz="2846">
                <a:solidFill>
                  <a:srgbClr val="4E2A27"/>
                </a:solidFill>
                <a:latin typeface="Montserrat"/>
              </a:rPr>
              <a:t>Após 21 anos do regime militar que violou deliberadamente as liberdades individuais, a sociedade brasileira construía uma Constituição que </a:t>
            </a:r>
            <a:r>
              <a:rPr lang="en-US" sz="2846">
                <a:solidFill>
                  <a:srgbClr val="4E2A27"/>
                </a:solidFill>
                <a:latin typeface="Montserrat Bold"/>
              </a:rPr>
              <a:t>criou mecanismos para evitar abusos do Estado, garantiu a liberdade de expressão e criou direitos fundamentais em diversas áreas.</a:t>
            </a:r>
          </a:p>
          <a:p>
            <a:pPr>
              <a:lnSpc>
                <a:spcPts val="3984"/>
              </a:lnSpc>
            </a:pPr>
            <a:endParaRPr lang="en-US" sz="2846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3984"/>
              </a:lnSpc>
              <a:spcBef>
                <a:spcPct val="0"/>
              </a:spcBef>
            </a:pPr>
            <a:r>
              <a:rPr lang="en-US" sz="2846">
                <a:solidFill>
                  <a:srgbClr val="4E2A27"/>
                </a:solidFill>
                <a:latin typeface="Montserrat"/>
              </a:rPr>
              <a:t>A Assembleia Nacional Constituinte, convocada em 1985, trabalhou durante 20 meses. Participaram </a:t>
            </a:r>
            <a:r>
              <a:rPr lang="en-US" sz="2846">
                <a:solidFill>
                  <a:srgbClr val="4E2A27"/>
                </a:solidFill>
                <a:latin typeface="Montserrat Bold"/>
              </a:rPr>
              <a:t>559 parlamentares (72 senadores e 487 deputados federais), com intensa participação da sociedade.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8746" y="2173686"/>
            <a:ext cx="11912311" cy="49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999" spc="-195">
                <a:solidFill>
                  <a:srgbClr val="4E2A27"/>
                </a:solidFill>
                <a:latin typeface="Bentham"/>
              </a:rPr>
              <a:t>A Constituição de 1988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14322" y="-4031458"/>
            <a:ext cx="2986224" cy="5502275"/>
            <a:chOff x="0" y="0"/>
            <a:chExt cx="786495" cy="1449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907434" y="-2124898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9628"/>
            <a:ext cx="11764730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221" y="3675629"/>
            <a:ext cx="15650605" cy="584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4E2A27"/>
                </a:solidFill>
                <a:latin typeface="Montserrat"/>
              </a:rPr>
              <a:t>Art. 5º:</a:t>
            </a:r>
          </a:p>
          <a:p>
            <a:pPr>
              <a:lnSpc>
                <a:spcPts val="3079"/>
              </a:lnSpc>
            </a:pPr>
            <a:endParaRPr lang="en-US" sz="21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4E2A27"/>
                </a:solidFill>
                <a:latin typeface="Montserrat"/>
              </a:rPr>
              <a:t>IX - é livre a expressão da atividade intelectual, artística, científica e de comunicação, independentemente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4E2A27"/>
                </a:solidFill>
                <a:latin typeface="Montserrat"/>
              </a:rPr>
              <a:t>de censura ou licença.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4E2A27"/>
                </a:solidFill>
                <a:latin typeface="Montserrat"/>
              </a:rPr>
              <a:t>......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4E2A27"/>
                </a:solidFill>
                <a:latin typeface="Montserrat"/>
              </a:rPr>
              <a:t>X - a intimidade, a vida privada, a honra e a imagem das pessoas, assegurado o direito à indenização pelo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4E2A27"/>
                </a:solidFill>
                <a:latin typeface="Montserrat"/>
              </a:rPr>
              <a:t>dano material ou moral decorrente de sua violação.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4E2A27"/>
                </a:solidFill>
                <a:latin typeface="Montserrat"/>
              </a:rPr>
              <a:t>......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4E2A27"/>
                </a:solidFill>
                <a:latin typeface="Montserrat"/>
              </a:rPr>
              <a:t>XXVII - aos autores pertence o direito exclusivo de utilização, publicação ou reprodução de suas obras,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4E2A27"/>
                </a:solidFill>
                <a:latin typeface="Montserrat"/>
              </a:rPr>
              <a:t>transmissível aos herdeiros pelo tempo que a lei fixar;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4E2A27"/>
                </a:solidFill>
                <a:latin typeface="Montserrat"/>
              </a:rPr>
              <a:t>......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4E2A27"/>
                </a:solidFill>
                <a:latin typeface="Montserrat"/>
              </a:rPr>
              <a:t>XXVIII - são assegurados, nos termos da lei:</a:t>
            </a:r>
          </a:p>
          <a:p>
            <a:pPr>
              <a:lnSpc>
                <a:spcPts val="3079"/>
              </a:lnSpc>
            </a:pPr>
            <a:endParaRPr lang="en-US" sz="21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4E2A27"/>
                </a:solidFill>
                <a:latin typeface="Montserrat"/>
              </a:rPr>
              <a:t>a proteção às participações individuais em obras coletivas e à reprodução da imagem e voz humanas,inclusive nas atividades desportivas;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2464286"/>
            <a:ext cx="15650605" cy="1011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1"/>
              </a:lnSpc>
              <a:spcBef>
                <a:spcPct val="0"/>
              </a:spcBef>
            </a:pPr>
            <a:r>
              <a:rPr lang="en-US" sz="2929">
                <a:solidFill>
                  <a:srgbClr val="4E2A27"/>
                </a:solidFill>
                <a:latin typeface="Montserrat"/>
              </a:rPr>
              <a:t>As expressões culturais encontram respaldo no art. 5º, que trata de direitos fundamentais: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14322" y="-4031458"/>
            <a:ext cx="2986224" cy="5502275"/>
            <a:chOff x="0" y="0"/>
            <a:chExt cx="786495" cy="1449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907434" y="-2124898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9628"/>
            <a:ext cx="11764730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8697" y="2659721"/>
            <a:ext cx="15650605" cy="638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Integrar os direitos culturais ao rol de direitos humanos, ou seja, como aqueles direitos inerentes ao ser humano, </a:t>
            </a:r>
            <a:r>
              <a:rPr lang="en-US" sz="3000">
                <a:solidFill>
                  <a:srgbClr val="4E2A27"/>
                </a:solidFill>
                <a:latin typeface="Montserrat Bold"/>
              </a:rPr>
              <a:t>traz consequências importantes ao seu tratamento.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Incorporam ainda outras características dos direitos humanos como:  a) </a:t>
            </a:r>
            <a:r>
              <a:rPr lang="en-US" sz="3000">
                <a:solidFill>
                  <a:srgbClr val="4E2A27"/>
                </a:solidFill>
                <a:latin typeface="Montserrat Bold"/>
              </a:rPr>
              <a:t>são fundados sobre o respeito pela dignidade</a:t>
            </a:r>
            <a:r>
              <a:rPr lang="en-US" sz="3000">
                <a:solidFill>
                  <a:srgbClr val="4E2A27"/>
                </a:solidFill>
                <a:latin typeface="Montserrat"/>
              </a:rPr>
              <a:t> e o valor de cada pessoa; b) </a:t>
            </a:r>
            <a:r>
              <a:rPr lang="en-US" sz="3000">
                <a:solidFill>
                  <a:srgbClr val="4E2A27"/>
                </a:solidFill>
                <a:latin typeface="Montserrat Bold"/>
              </a:rPr>
              <a:t>são universais</a:t>
            </a:r>
            <a:r>
              <a:rPr lang="en-US" sz="3000">
                <a:solidFill>
                  <a:srgbClr val="4E2A27"/>
                </a:solidFill>
                <a:latin typeface="Montserrat"/>
              </a:rPr>
              <a:t>, ou seja, são aplicados de forma igual e sem discriminação a todas as pessoas; c) </a:t>
            </a:r>
            <a:r>
              <a:rPr lang="en-US" sz="3000">
                <a:solidFill>
                  <a:srgbClr val="4E2A27"/>
                </a:solidFill>
                <a:latin typeface="Montserrat Bold"/>
              </a:rPr>
              <a:t>são inalienáveis</a:t>
            </a:r>
            <a:r>
              <a:rPr lang="en-US" sz="3000">
                <a:solidFill>
                  <a:srgbClr val="4E2A27"/>
                </a:solidFill>
                <a:latin typeface="Montserrat"/>
              </a:rPr>
              <a:t>, de modo que ninguém pode ser privado de seus direitos humanos (apesar de poderem ser limitados em situações específicas); </a:t>
            </a:r>
            <a:r>
              <a:rPr lang="en-US" sz="3000">
                <a:solidFill>
                  <a:srgbClr val="4E2A27"/>
                </a:solidFill>
                <a:latin typeface="Montserrat Bold"/>
              </a:rPr>
              <a:t>são indivisíveis, inter-relacionados e interdependentes</a:t>
            </a:r>
            <a:r>
              <a:rPr lang="en-US" sz="3000">
                <a:solidFill>
                  <a:srgbClr val="4E2A27"/>
                </a:solidFill>
                <a:latin typeface="Montserrat"/>
              </a:rPr>
              <a:t>, já que não é suficiente respeitar alguns direitos humanos e outros não; e) </a:t>
            </a:r>
            <a:r>
              <a:rPr lang="en-US" sz="3000">
                <a:solidFill>
                  <a:srgbClr val="4E2A27"/>
                </a:solidFill>
                <a:latin typeface="Montserrat Bold"/>
              </a:rPr>
              <a:t>devem ser vistos como de igual importância entre si.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1621584" y="7368351"/>
            <a:ext cx="4039985" cy="4114800"/>
          </a:xfrm>
          <a:custGeom>
            <a:avLst/>
            <a:gdLst/>
            <a:ahLst/>
            <a:cxnLst/>
            <a:rect l="l" t="t" r="r" b="b"/>
            <a:pathLst>
              <a:path w="4039985" h="4114800">
                <a:moveTo>
                  <a:pt x="0" y="0"/>
                </a:moveTo>
                <a:lnTo>
                  <a:pt x="4039986" y="0"/>
                </a:lnTo>
                <a:lnTo>
                  <a:pt x="4039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620187" y="8996703"/>
            <a:ext cx="6963823" cy="0"/>
          </a:xfrm>
          <a:prstGeom prst="line">
            <a:avLst/>
          </a:prstGeom>
          <a:ln w="38100" cap="rnd">
            <a:solidFill>
              <a:srgbClr val="4E2A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65359" y="1590666"/>
            <a:ext cx="6747045" cy="7667634"/>
            <a:chOff x="0" y="0"/>
            <a:chExt cx="8996060" cy="10223512"/>
          </a:xfrm>
        </p:grpSpPr>
        <p:sp>
          <p:nvSpPr>
            <p:cNvPr id="8" name="Freeform 8"/>
            <p:cNvSpPr/>
            <p:nvPr/>
          </p:nvSpPr>
          <p:spPr>
            <a:xfrm>
              <a:off x="0" y="9195637"/>
              <a:ext cx="8996060" cy="1027875"/>
            </a:xfrm>
            <a:custGeom>
              <a:avLst/>
              <a:gdLst/>
              <a:ahLst/>
              <a:cxnLst/>
              <a:rect l="l" t="t" r="r" b="b"/>
              <a:pathLst>
                <a:path w="8996060" h="1027875">
                  <a:moveTo>
                    <a:pt x="0" y="0"/>
                  </a:moveTo>
                  <a:lnTo>
                    <a:pt x="8996060" y="0"/>
                  </a:lnTo>
                  <a:lnTo>
                    <a:pt x="8996060" y="1027875"/>
                  </a:lnTo>
                  <a:lnTo>
                    <a:pt x="0" y="1027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51232"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0" y="313999"/>
              <a:ext cx="8996060" cy="8886144"/>
              <a:chOff x="0" y="0"/>
              <a:chExt cx="1777000" cy="175528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76999" cy="1755288"/>
              </a:xfrm>
              <a:custGeom>
                <a:avLst/>
                <a:gdLst/>
                <a:ahLst/>
                <a:cxnLst/>
                <a:rect l="l" t="t" r="r" b="b"/>
                <a:pathLst>
                  <a:path w="1776999" h="1755288">
                    <a:moveTo>
                      <a:pt x="0" y="0"/>
                    </a:moveTo>
                    <a:lnTo>
                      <a:pt x="1776999" y="0"/>
                    </a:lnTo>
                    <a:lnTo>
                      <a:pt x="1776999" y="1755288"/>
                    </a:lnTo>
                    <a:lnTo>
                      <a:pt x="0" y="175528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777000" cy="17933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0"/>
              <a:ext cx="8996060" cy="204083"/>
              <a:chOff x="0" y="0"/>
              <a:chExt cx="1777000" cy="4031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776999" cy="40313"/>
              </a:xfrm>
              <a:custGeom>
                <a:avLst/>
                <a:gdLst/>
                <a:ahLst/>
                <a:cxnLst/>
                <a:rect l="l" t="t" r="r" b="b"/>
                <a:pathLst>
                  <a:path w="1776999" h="40313">
                    <a:moveTo>
                      <a:pt x="0" y="0"/>
                    </a:moveTo>
                    <a:lnTo>
                      <a:pt x="1776999" y="0"/>
                    </a:lnTo>
                    <a:lnTo>
                      <a:pt x="1776999" y="40313"/>
                    </a:lnTo>
                    <a:lnTo>
                      <a:pt x="0" y="40313"/>
                    </a:lnTo>
                    <a:close/>
                  </a:path>
                </a:pathLst>
              </a:custGeom>
              <a:solidFill>
                <a:srgbClr val="BD9477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777000" cy="784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0" y="204083"/>
              <a:ext cx="8996060" cy="8996060"/>
            </a:xfrm>
            <a:custGeom>
              <a:avLst/>
              <a:gdLst/>
              <a:ahLst/>
              <a:cxnLst/>
              <a:rect l="l" t="t" r="r" b="b"/>
              <a:pathLst>
                <a:path w="8996060" h="8996060">
                  <a:moveTo>
                    <a:pt x="0" y="0"/>
                  </a:moveTo>
                  <a:lnTo>
                    <a:pt x="8996060" y="0"/>
                  </a:lnTo>
                  <a:lnTo>
                    <a:pt x="8996060" y="8996060"/>
                  </a:lnTo>
                  <a:lnTo>
                    <a:pt x="0" y="8996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8555960" y="1289701"/>
            <a:ext cx="8142339" cy="91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Rosana dos Santos Alcântara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55960" y="2745757"/>
            <a:ext cx="8639113" cy="597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98">
                <a:solidFill>
                  <a:srgbClr val="A67E62"/>
                </a:solidFill>
                <a:latin typeface="Montserrat Medium"/>
              </a:rPr>
              <a:t>Advogada especializada em regulação do audiovisual. Exerceu o mandato de Diretora na Agência Nacional do Cinema (ANCINE), de 2013 a fevereiro de 2017, onde já ocupara os cargos de Superintendente Executiva e de Assessora e Chefe de Gabinete do Diretor-Presidente. Atuou na articulação da lei que criou o Fundo Setorial do Audiovisual (Lei 11.437/2006), na Lei da TV por assinatura (Lei 12.485/2011) e nos mais recentes normativos federais para o setor audiovisual. </a:t>
            </a:r>
          </a:p>
          <a:p>
            <a:pPr algn="just">
              <a:lnSpc>
                <a:spcPts val="2800"/>
              </a:lnSpc>
            </a:pPr>
            <a:endParaRPr lang="en-US" sz="2000" spc="-98">
              <a:solidFill>
                <a:srgbClr val="A67E62"/>
              </a:solidFill>
              <a:latin typeface="Montserrat Medium"/>
            </a:endParaRPr>
          </a:p>
          <a:p>
            <a:pPr algn="just">
              <a:lnSpc>
                <a:spcPts val="2800"/>
              </a:lnSpc>
            </a:pPr>
            <a:r>
              <a:rPr lang="en-US" sz="2000" spc="-98">
                <a:solidFill>
                  <a:srgbClr val="A67E62"/>
                </a:solidFill>
                <a:latin typeface="Montserrat Medium"/>
              </a:rPr>
              <a:t>Graduada em Direito pela Universidade Federal do Rio de Janeiro, tem especialização em Gestão e Prática em Direitos Humanos pela UCAM/ Fundação Ford; especialização em Regulação realizada pela George Washington University, Washington DC – EUA; e Inovações em Governança pela Harvard School (Cambridge – EUA). Atualmente mestranda em Direito Constitucional pelo Instituto Brasileiro de Ensino, Desenvolvimento e Pesquisa (IPD), conselheira da OAB-RJ e membra do Conselho Superior de Cinema (CSC).  </a:t>
            </a:r>
          </a:p>
          <a:p>
            <a:pPr algn="just">
              <a:lnSpc>
                <a:spcPts val="2800"/>
              </a:lnSpc>
              <a:spcBef>
                <a:spcPct val="0"/>
              </a:spcBef>
            </a:pPr>
            <a:endParaRPr lang="en-US" sz="2000" spc="-98">
              <a:solidFill>
                <a:srgbClr val="A67E62"/>
              </a:solidFill>
              <a:latin typeface="Montserrat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14322" y="-4031458"/>
            <a:ext cx="2986224" cy="5502275"/>
            <a:chOff x="0" y="0"/>
            <a:chExt cx="786495" cy="1449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907434" y="-2124898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560356" y="3948887"/>
            <a:ext cx="3875871" cy="530941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19221" y="969628"/>
            <a:ext cx="11764730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18697" y="2678771"/>
            <a:ext cx="1565060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Integrar os direitos culturais ao rol de direitos fundamentais também tem reflexos nos tratados internacionais que versarem sobre e nos quais o Brasil for signatário: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8697" y="4310679"/>
            <a:ext cx="8706761" cy="371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E2A27"/>
                </a:solidFill>
                <a:latin typeface="Montserrat Bold"/>
                <a:ea typeface="Montserrat Bold"/>
              </a:rPr>
              <a:t>Constituição Federal, art. 5º, §3º </a:t>
            </a:r>
            <a:r>
              <a:rPr lang="en-US" sz="3000">
                <a:solidFill>
                  <a:srgbClr val="4E2A27"/>
                </a:solidFill>
                <a:latin typeface="Montserrat"/>
              </a:rPr>
              <a:t>- Os tratados e convenções internacionais sobre direitos humanos que forem aprovados, em cada Casa do Congresso Nacional, em dois turnos, por três quintos dos votos dos respectivos membros, serão equivalentes às emendas constitucionais.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14322" y="-4031458"/>
            <a:ext cx="2986224" cy="5502275"/>
            <a:chOff x="0" y="0"/>
            <a:chExt cx="786495" cy="1449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907434" y="-2124898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9628"/>
            <a:ext cx="11764730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8697" y="4313018"/>
            <a:ext cx="15650605" cy="461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1"/>
              </a:lnSpc>
              <a:spcBef>
                <a:spcPct val="0"/>
              </a:spcBef>
            </a:pPr>
            <a:r>
              <a:rPr lang="en-US" sz="2929">
                <a:solidFill>
                  <a:srgbClr val="4E2A27"/>
                </a:solidFill>
                <a:latin typeface="Montserrat"/>
              </a:rPr>
              <a:t>Art. 215. O Estado </a:t>
            </a:r>
            <a:r>
              <a:rPr lang="en-US" sz="2929">
                <a:solidFill>
                  <a:srgbClr val="4E2A27"/>
                </a:solidFill>
                <a:latin typeface="Montserrat Bold"/>
              </a:rPr>
              <a:t>garantirá a todos o pleno exercício dos direitos culturais e acesso às fontes da cultura nacional</a:t>
            </a:r>
            <a:r>
              <a:rPr lang="en-US" sz="2929">
                <a:solidFill>
                  <a:srgbClr val="4E2A27"/>
                </a:solidFill>
                <a:latin typeface="Montserrat"/>
              </a:rPr>
              <a:t>, e a</a:t>
            </a:r>
            <a:r>
              <a:rPr lang="en-US" sz="2929">
                <a:solidFill>
                  <a:srgbClr val="4E2A27"/>
                </a:solidFill>
                <a:latin typeface="Montserrat Bold"/>
              </a:rPr>
              <a:t>poiará e incentivará</a:t>
            </a:r>
            <a:r>
              <a:rPr lang="en-US" sz="2929">
                <a:solidFill>
                  <a:srgbClr val="4E2A27"/>
                </a:solidFill>
                <a:latin typeface="Montserrat"/>
              </a:rPr>
              <a:t> a valorização e a difusão das manifestações culturais.</a:t>
            </a:r>
          </a:p>
          <a:p>
            <a:pPr>
              <a:lnSpc>
                <a:spcPts val="4101"/>
              </a:lnSpc>
              <a:spcBef>
                <a:spcPct val="0"/>
              </a:spcBef>
            </a:pPr>
            <a:endParaRPr lang="en-US" sz="292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4101"/>
              </a:lnSpc>
              <a:spcBef>
                <a:spcPct val="0"/>
              </a:spcBef>
            </a:pPr>
            <a:r>
              <a:rPr lang="en-US" sz="2929">
                <a:solidFill>
                  <a:srgbClr val="4E2A27"/>
                </a:solidFill>
                <a:latin typeface="Montserrat"/>
                <a:ea typeface="Montserrat"/>
              </a:rPr>
              <a:t>§ 1º O Estado protegerá as manifestações das culturas populares, indígenas e afro-brasileiras, e das de outros grupos participantes do processo civilizatório nacional.</a:t>
            </a:r>
          </a:p>
          <a:p>
            <a:pPr>
              <a:lnSpc>
                <a:spcPts val="4101"/>
              </a:lnSpc>
              <a:spcBef>
                <a:spcPct val="0"/>
              </a:spcBef>
            </a:pPr>
            <a:endParaRPr lang="en-US" sz="2929">
              <a:solidFill>
                <a:srgbClr val="4E2A27"/>
              </a:solidFill>
              <a:latin typeface="Montserrat"/>
              <a:ea typeface="Montserrat"/>
            </a:endParaRPr>
          </a:p>
          <a:p>
            <a:pPr>
              <a:lnSpc>
                <a:spcPts val="4101"/>
              </a:lnSpc>
              <a:spcBef>
                <a:spcPct val="0"/>
              </a:spcBef>
            </a:pPr>
            <a:r>
              <a:rPr lang="en-US" sz="2929">
                <a:solidFill>
                  <a:srgbClr val="4E2A27"/>
                </a:solidFill>
                <a:latin typeface="Montserrat"/>
                <a:ea typeface="Montserrat"/>
              </a:rPr>
              <a:t>§ 2º A lei disporá sobre a fixação de datas comemorativas de alta significação para os diferentes segmentos étnicos nacionais.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18697" y="2681819"/>
            <a:ext cx="15650605" cy="1011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1"/>
              </a:lnSpc>
              <a:spcBef>
                <a:spcPct val="0"/>
              </a:spcBef>
            </a:pPr>
            <a:r>
              <a:rPr lang="en-US" sz="2929">
                <a:solidFill>
                  <a:srgbClr val="4E2A27"/>
                </a:solidFill>
                <a:latin typeface="Montserrat"/>
              </a:rPr>
              <a:t>A seção que trata especificamente sobre cultura vai do </a:t>
            </a:r>
            <a:r>
              <a:rPr lang="en-US" sz="2929">
                <a:solidFill>
                  <a:srgbClr val="4E2A27"/>
                </a:solidFill>
                <a:latin typeface="Montserrat Bold"/>
              </a:rPr>
              <a:t>art. 215 ao 216-A </a:t>
            </a:r>
            <a:r>
              <a:rPr lang="en-US" sz="2929">
                <a:solidFill>
                  <a:srgbClr val="4E2A27"/>
                </a:solidFill>
                <a:latin typeface="Montserrat"/>
              </a:rPr>
              <a:t>- este último sendo incluído pela EC nº 71 de 2012: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14322" y="-4031458"/>
            <a:ext cx="2986224" cy="5502275"/>
            <a:chOff x="0" y="0"/>
            <a:chExt cx="786495" cy="1449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907434" y="8550175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2417783"/>
            <a:ext cx="14681948" cy="5849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4"/>
              </a:lnSpc>
            </a:pPr>
            <a:r>
              <a:rPr lang="en-US" sz="2217">
                <a:solidFill>
                  <a:srgbClr val="4E2A27"/>
                </a:solidFill>
                <a:latin typeface="Montserrat"/>
                <a:ea typeface="Montserrat"/>
              </a:rPr>
              <a:t> § 3º A lei estabelecerá o Plano Nacional de Cultura, de duração plurianual, visando ao desenvolvimento cultural do País e à integração das ações do poder público que conduzem à: </a:t>
            </a:r>
          </a:p>
          <a:p>
            <a:pPr>
              <a:lnSpc>
                <a:spcPts val="3104"/>
              </a:lnSpc>
            </a:pPr>
            <a:r>
              <a:rPr lang="en-US" sz="2217">
                <a:solidFill>
                  <a:srgbClr val="4E2A27"/>
                </a:solidFill>
                <a:latin typeface="Montserrat"/>
              </a:rPr>
              <a:t>        </a:t>
            </a:r>
          </a:p>
          <a:p>
            <a:pPr>
              <a:lnSpc>
                <a:spcPts val="3104"/>
              </a:lnSpc>
            </a:pPr>
            <a:r>
              <a:rPr lang="en-US" sz="2217">
                <a:solidFill>
                  <a:srgbClr val="4E2A27"/>
                </a:solidFill>
                <a:latin typeface="Montserrat"/>
              </a:rPr>
              <a:t> I. defesa e valorização do patrimônio cultural brasileiro; </a:t>
            </a:r>
          </a:p>
          <a:p>
            <a:pPr>
              <a:lnSpc>
                <a:spcPts val="3104"/>
              </a:lnSpc>
            </a:pPr>
            <a:endParaRPr lang="en-US" sz="2217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104"/>
              </a:lnSpc>
            </a:pPr>
            <a:r>
              <a:rPr lang="en-US" sz="2217">
                <a:solidFill>
                  <a:srgbClr val="4E2A27"/>
                </a:solidFill>
                <a:latin typeface="Montserrat"/>
              </a:rPr>
              <a:t> II. produção, promoção e difusão de bens culturais;</a:t>
            </a:r>
          </a:p>
          <a:p>
            <a:pPr>
              <a:lnSpc>
                <a:spcPts val="3104"/>
              </a:lnSpc>
            </a:pPr>
            <a:endParaRPr lang="en-US" sz="2217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104"/>
              </a:lnSpc>
            </a:pPr>
            <a:r>
              <a:rPr lang="en-US" sz="2217">
                <a:solidFill>
                  <a:srgbClr val="4E2A27"/>
                </a:solidFill>
                <a:latin typeface="Montserrat"/>
              </a:rPr>
              <a:t> III. formação de pessoal qualificado para a gestão da cultura em suas múltiplas dimensões;</a:t>
            </a:r>
          </a:p>
          <a:p>
            <a:pPr>
              <a:lnSpc>
                <a:spcPts val="3104"/>
              </a:lnSpc>
            </a:pPr>
            <a:endParaRPr lang="en-US" sz="2217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104"/>
              </a:lnSpc>
            </a:pPr>
            <a:r>
              <a:rPr lang="en-US" sz="2217">
                <a:solidFill>
                  <a:srgbClr val="4E2A27"/>
                </a:solidFill>
                <a:latin typeface="Montserrat"/>
              </a:rPr>
              <a:t> IV. democratização do acesso aos bens de cultura;</a:t>
            </a:r>
          </a:p>
          <a:p>
            <a:pPr>
              <a:lnSpc>
                <a:spcPts val="3104"/>
              </a:lnSpc>
            </a:pPr>
            <a:endParaRPr lang="en-US" sz="2217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104"/>
              </a:lnSpc>
            </a:pPr>
            <a:r>
              <a:rPr lang="en-US" sz="2217">
                <a:solidFill>
                  <a:srgbClr val="4E2A27"/>
                </a:solidFill>
                <a:latin typeface="Montserrat"/>
              </a:rPr>
              <a:t> V. valorização da diversidade étnica e regional. </a:t>
            </a:r>
          </a:p>
          <a:p>
            <a:pPr>
              <a:lnSpc>
                <a:spcPts val="3104"/>
              </a:lnSpc>
            </a:pPr>
            <a:endParaRPr lang="en-US" sz="2217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104"/>
              </a:lnSpc>
            </a:pPr>
            <a:r>
              <a:rPr lang="en-US" sz="2217">
                <a:solidFill>
                  <a:srgbClr val="4E2A27"/>
                </a:solidFill>
                <a:latin typeface="Montserrat Bold"/>
              </a:rPr>
              <a:t>(Parágrafo incluído pela EC nº 48 de 2005)</a:t>
            </a:r>
          </a:p>
          <a:p>
            <a:pPr>
              <a:lnSpc>
                <a:spcPts val="3104"/>
              </a:lnSpc>
              <a:spcBef>
                <a:spcPct val="0"/>
              </a:spcBef>
            </a:pPr>
            <a:endParaRPr lang="en-US" sz="2217">
              <a:solidFill>
                <a:srgbClr val="4E2A27"/>
              </a:solidFill>
              <a:latin typeface="Montserra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444428" y="8389293"/>
            <a:ext cx="11399144" cy="869007"/>
            <a:chOff x="0" y="0"/>
            <a:chExt cx="15198858" cy="1158676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5198858" cy="1158676"/>
              <a:chOff x="0" y="0"/>
              <a:chExt cx="2665327" cy="2031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665327" cy="203190"/>
              </a:xfrm>
              <a:custGeom>
                <a:avLst/>
                <a:gdLst/>
                <a:ahLst/>
                <a:cxnLst/>
                <a:rect l="l" t="t" r="r" b="b"/>
                <a:pathLst>
                  <a:path w="2665327" h="203190">
                    <a:moveTo>
                      <a:pt x="39016" y="0"/>
                    </a:moveTo>
                    <a:lnTo>
                      <a:pt x="2626311" y="0"/>
                    </a:lnTo>
                    <a:cubicBezTo>
                      <a:pt x="2636659" y="0"/>
                      <a:pt x="2646582" y="4111"/>
                      <a:pt x="2653899" y="11428"/>
                    </a:cubicBezTo>
                    <a:cubicBezTo>
                      <a:pt x="2661216" y="18744"/>
                      <a:pt x="2665327" y="28668"/>
                      <a:pt x="2665327" y="39016"/>
                    </a:cubicBezTo>
                    <a:lnTo>
                      <a:pt x="2665327" y="164174"/>
                    </a:lnTo>
                    <a:cubicBezTo>
                      <a:pt x="2665327" y="174521"/>
                      <a:pt x="2661216" y="184445"/>
                      <a:pt x="2653899" y="191762"/>
                    </a:cubicBezTo>
                    <a:cubicBezTo>
                      <a:pt x="2646582" y="199079"/>
                      <a:pt x="2636659" y="203190"/>
                      <a:pt x="2626311" y="203190"/>
                    </a:cubicBezTo>
                    <a:lnTo>
                      <a:pt x="39016" y="203190"/>
                    </a:lnTo>
                    <a:cubicBezTo>
                      <a:pt x="28668" y="203190"/>
                      <a:pt x="18744" y="199079"/>
                      <a:pt x="11428" y="191762"/>
                    </a:cubicBezTo>
                    <a:cubicBezTo>
                      <a:pt x="4111" y="184445"/>
                      <a:pt x="0" y="174521"/>
                      <a:pt x="0" y="164174"/>
                    </a:cubicBezTo>
                    <a:lnTo>
                      <a:pt x="0" y="39016"/>
                    </a:lnTo>
                    <a:cubicBezTo>
                      <a:pt x="0" y="28668"/>
                      <a:pt x="4111" y="18744"/>
                      <a:pt x="11428" y="11428"/>
                    </a:cubicBezTo>
                    <a:cubicBezTo>
                      <a:pt x="18744" y="4111"/>
                      <a:pt x="28668" y="0"/>
                      <a:pt x="39016" y="0"/>
                    </a:cubicBezTo>
                    <a:close/>
                  </a:path>
                </a:pathLst>
              </a:custGeom>
              <a:solidFill>
                <a:srgbClr val="BD9477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665327" cy="2412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8035740" y="168038"/>
              <a:ext cx="822599" cy="822599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165100"/>
                <a:ext cx="7112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689809" y="264584"/>
              <a:ext cx="7633233" cy="658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7"/>
                </a:lnSpc>
              </a:pPr>
              <a:r>
                <a:rPr lang="en-US" sz="3379" spc="-165">
                  <a:solidFill>
                    <a:srgbClr val="FFFFFF"/>
                  </a:solidFill>
                  <a:latin typeface="Montserrat Bold"/>
                </a:rPr>
                <a:t>Plano Nacional de Cultura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9011287" y="264584"/>
              <a:ext cx="5862959" cy="658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7"/>
                </a:lnSpc>
              </a:pPr>
              <a:r>
                <a:rPr lang="en-US" sz="3379" spc="-165">
                  <a:solidFill>
                    <a:srgbClr val="FFFFFF"/>
                  </a:solidFill>
                  <a:latin typeface="Montserrat Bold"/>
                </a:rPr>
                <a:t>Lei nº 12.343 de 2010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19221" y="969628"/>
            <a:ext cx="1309064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O Plano Nacional de Cultura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7766197" y="5826100"/>
            <a:ext cx="521803" cy="6307196"/>
            <a:chOff x="0" y="0"/>
            <a:chExt cx="137430" cy="16611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19221" y="2221311"/>
            <a:ext cx="503341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Lei nº 12.343 de 2010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273085" y="8979698"/>
            <a:ext cx="2986224" cy="5502275"/>
            <a:chOff x="0" y="0"/>
            <a:chExt cx="786495" cy="14491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19221" y="3654750"/>
            <a:ext cx="15840079" cy="471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500">
                <a:solidFill>
                  <a:srgbClr val="4E2A27"/>
                </a:solidFill>
                <a:latin typeface="Montserrat"/>
              </a:rPr>
              <a:t>O Plano Nacional de Cultura (PNC) é um </a:t>
            </a:r>
            <a:r>
              <a:rPr lang="en-US" sz="3500">
                <a:solidFill>
                  <a:srgbClr val="4E2A27"/>
                </a:solidFill>
                <a:latin typeface="Montserrat Bold"/>
              </a:rPr>
              <a:t>conjunto de princípios, objetivos, diretrizes, estratégias, ações e metas </a:t>
            </a:r>
            <a:r>
              <a:rPr lang="en-US" sz="3500">
                <a:solidFill>
                  <a:srgbClr val="4E2A27"/>
                </a:solidFill>
                <a:latin typeface="Montserrat"/>
              </a:rPr>
              <a:t>que </a:t>
            </a:r>
            <a:r>
              <a:rPr lang="en-US" sz="3500">
                <a:solidFill>
                  <a:srgbClr val="4E2A27"/>
                </a:solidFill>
                <a:latin typeface="Montserrat Bold"/>
              </a:rPr>
              <a:t>orientam o poder público </a:t>
            </a:r>
            <a:r>
              <a:rPr lang="en-US" sz="3500">
                <a:solidFill>
                  <a:srgbClr val="4E2A27"/>
                </a:solidFill>
                <a:latin typeface="Montserrat"/>
              </a:rPr>
              <a:t>na formulação de políticas culturais.</a:t>
            </a:r>
          </a:p>
          <a:p>
            <a:pPr>
              <a:lnSpc>
                <a:spcPts val="4193"/>
              </a:lnSpc>
            </a:pPr>
            <a:endParaRPr lang="en-US" sz="3500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5600"/>
              </a:lnSpc>
            </a:pPr>
            <a:r>
              <a:rPr lang="en-US" sz="3500">
                <a:solidFill>
                  <a:srgbClr val="4E2A27"/>
                </a:solidFill>
                <a:latin typeface="Montserrat"/>
              </a:rPr>
              <a:t>Seu objetivo é nortear </a:t>
            </a:r>
            <a:r>
              <a:rPr lang="en-US" sz="3500">
                <a:solidFill>
                  <a:srgbClr val="4E2A27"/>
                </a:solidFill>
                <a:latin typeface="Montserrat Bold"/>
              </a:rPr>
              <a:t>o desenvolvimento de programas, projetos e ações culturais que garantam a valorização, o reconhecimento, a promoção e a preservação </a:t>
            </a:r>
            <a:r>
              <a:rPr lang="en-US" sz="3500">
                <a:solidFill>
                  <a:srgbClr val="4E2A27"/>
                </a:solidFill>
                <a:latin typeface="Montserrat"/>
              </a:rPr>
              <a:t>da diversidade cultural existente no Brasil.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19221" y="969628"/>
            <a:ext cx="1309064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O Plano Nacional de Cultura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7766197" y="6400927"/>
            <a:ext cx="521803" cy="6307196"/>
            <a:chOff x="0" y="0"/>
            <a:chExt cx="137430" cy="16611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19221" y="2221311"/>
            <a:ext cx="503341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Lei nº 12.343 de 2010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794888" y="-4144931"/>
            <a:ext cx="2986224" cy="5502275"/>
            <a:chOff x="0" y="0"/>
            <a:chExt cx="786495" cy="14491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19221" y="3110083"/>
            <a:ext cx="15840079" cy="745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O Plano Nacional de Cultura (PNC) foi </a:t>
            </a:r>
            <a:r>
              <a:rPr lang="en-US" sz="3000">
                <a:solidFill>
                  <a:srgbClr val="4E2A27"/>
                </a:solidFill>
                <a:latin typeface="Montserrat Bold"/>
              </a:rPr>
              <a:t>elaborado após a realização de fóruns, seminários e consultas públicas com a sociedade civil e, a partir de 2005, sob a supervisão do Conselho Nacional de Política Cultural (CNPC)</a:t>
            </a:r>
            <a:r>
              <a:rPr lang="en-US" sz="3000">
                <a:solidFill>
                  <a:srgbClr val="4E2A27"/>
                </a:solidFill>
                <a:latin typeface="Montserrat"/>
              </a:rPr>
              <a:t>. Um marco importante nesse processo foi a 1ª Conferência Nacional de Cultura, realizada em 2005, após as conferências municipais e estaduais.</a:t>
            </a:r>
          </a:p>
          <a:p>
            <a:pPr>
              <a:lnSpc>
                <a:spcPts val="4800"/>
              </a:lnSpc>
            </a:pPr>
            <a:endParaRPr lang="en-US" sz="3000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4800"/>
              </a:lnSpc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O artigo 1º da Lei nº 12.343/2010 define que o PNC tem uma duração de 10 (dez) anos. Como ele foi aprovado no dia 2 de dezembro de 2010, então sua validade se dará até o dia 2 de dezembro de 2020. Destaca-se que em 2021 e 2022, o PNC passou por duas prorrogações e </a:t>
            </a:r>
            <a:r>
              <a:rPr lang="en-US" sz="3000">
                <a:solidFill>
                  <a:srgbClr val="4E2A27"/>
                </a:solidFill>
                <a:latin typeface="Montserrat Bold"/>
              </a:rPr>
              <a:t>sua vigência está válida até dezembro de 2024.</a:t>
            </a:r>
          </a:p>
          <a:p>
            <a:pPr>
              <a:lnSpc>
                <a:spcPts val="5600"/>
              </a:lnSpc>
            </a:pPr>
            <a:endParaRPr lang="en-US" sz="3000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5600"/>
              </a:lnSpc>
            </a:pPr>
            <a:endParaRPr lang="en-US" sz="3000">
              <a:solidFill>
                <a:srgbClr val="4E2A27"/>
              </a:solidFill>
              <a:latin typeface="Montserrat 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766197" y="4988211"/>
            <a:ext cx="521803" cy="6307196"/>
            <a:chOff x="0" y="0"/>
            <a:chExt cx="137430" cy="16611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486362" y="8830603"/>
            <a:ext cx="2986224" cy="5502275"/>
            <a:chOff x="0" y="0"/>
            <a:chExt cx="786495" cy="14491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102706" y="3186283"/>
            <a:ext cx="15107841" cy="731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endParaRPr/>
          </a:p>
          <a:p>
            <a:pPr>
              <a:lnSpc>
                <a:spcPts val="3499"/>
              </a:lnSpc>
              <a:spcBef>
                <a:spcPct val="0"/>
              </a:spcBef>
            </a:pPr>
            <a:endParaRPr/>
          </a:p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liberdade de expressão, criação e fruição; </a:t>
            </a:r>
          </a:p>
          <a:p>
            <a:pPr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diversidade cultural; </a:t>
            </a:r>
          </a:p>
          <a:p>
            <a:pPr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respeito aos direitos humanos; </a:t>
            </a:r>
          </a:p>
          <a:p>
            <a:pPr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direito de todos à arte e à cultura; </a:t>
            </a:r>
          </a:p>
          <a:p>
            <a:pPr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direito à informação, à comunicação e à crítica cultural; </a:t>
            </a:r>
          </a:p>
          <a:p>
            <a:pPr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direito à memória e às tradições;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</p:txBody>
      </p:sp>
      <p:sp>
        <p:nvSpPr>
          <p:cNvPr id="12" name="Freeform 12"/>
          <p:cNvSpPr/>
          <p:nvPr/>
        </p:nvSpPr>
        <p:spPr>
          <a:xfrm rot="5400000">
            <a:off x="1477668" y="4086050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477668" y="5102828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477668" y="6115822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477668" y="7128816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1419221" y="8141810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8"/>
                </a:lnTo>
                <a:lnTo>
                  <a:pt x="0" y="470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1419221" y="9154803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477668" y="3186283"/>
            <a:ext cx="8073033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São seus princípios (art. 1º da Lei nº 12.343 de 2010):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9221" y="969628"/>
            <a:ext cx="1309064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O Plano Nacional de Cultura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9221" y="2221311"/>
            <a:ext cx="503341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Lei nº 12.343 de 2010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766197" y="-2498295"/>
            <a:ext cx="521803" cy="6307196"/>
            <a:chOff x="0" y="0"/>
            <a:chExt cx="137430" cy="16611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486362" y="8830603"/>
            <a:ext cx="2986224" cy="5502275"/>
            <a:chOff x="0" y="0"/>
            <a:chExt cx="786495" cy="14491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102706" y="3186283"/>
            <a:ext cx="15663492" cy="782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endParaRPr/>
          </a:p>
          <a:p>
            <a:pPr>
              <a:lnSpc>
                <a:spcPts val="3499"/>
              </a:lnSpc>
              <a:spcBef>
                <a:spcPct val="0"/>
              </a:spcBef>
            </a:pPr>
            <a:endParaRPr/>
          </a:p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responsabilidade socioambiental; </a:t>
            </a:r>
          </a:p>
          <a:p>
            <a:pPr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valorização da cultura como vetor do desenvolvimento sustentável; </a:t>
            </a:r>
          </a:p>
          <a:p>
            <a:pPr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democratização das instâncias de formulação das políticas culturais; </a:t>
            </a:r>
          </a:p>
          <a:p>
            <a:pPr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responsabilidade dos agentes públicos pela implementação das políticas culturais; </a:t>
            </a:r>
          </a:p>
          <a:p>
            <a:pPr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colaboração entre agentes públicos e privados para o desenvolvimento da economia da cultura;</a:t>
            </a:r>
          </a:p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 </a:t>
            </a:r>
          </a:p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participação e controle social na formulação e acompanhamento das políticas culturais. </a:t>
            </a:r>
          </a:p>
          <a:p>
            <a:pPr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</p:txBody>
      </p:sp>
      <p:sp>
        <p:nvSpPr>
          <p:cNvPr id="12" name="Freeform 12"/>
          <p:cNvSpPr/>
          <p:nvPr/>
        </p:nvSpPr>
        <p:spPr>
          <a:xfrm rot="5400000">
            <a:off x="1477668" y="4086050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477668" y="5102828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477668" y="6115822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477668" y="7128816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1419221" y="8141810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8"/>
                </a:lnTo>
                <a:lnTo>
                  <a:pt x="0" y="470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1419221" y="9154803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477668" y="3186283"/>
            <a:ext cx="8073033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São seus princípios (art. 1º da Lei nº 12.343 de 2010):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9221" y="969628"/>
            <a:ext cx="1309064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O Plano Nacional de Cultura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9221" y="2221311"/>
            <a:ext cx="503341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Lei nº 12.343 de 2010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19221" y="969628"/>
            <a:ext cx="1309064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O Plano Nacional de Cultura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7913188" y="-1393793"/>
            <a:ext cx="521803" cy="6307196"/>
            <a:chOff x="0" y="0"/>
            <a:chExt cx="137430" cy="16611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19221" y="2221311"/>
            <a:ext cx="503341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Lei nº 12.343 de 2010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680978" y="-4144931"/>
            <a:ext cx="2986224" cy="5502275"/>
            <a:chOff x="0" y="0"/>
            <a:chExt cx="786495" cy="14491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19221" y="3555938"/>
            <a:ext cx="15598617" cy="6427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233">
                <a:solidFill>
                  <a:srgbClr val="4E2A27"/>
                </a:solidFill>
                <a:latin typeface="Montserrat"/>
              </a:rPr>
              <a:t>O Plano é composto por</a:t>
            </a:r>
            <a:r>
              <a:rPr lang="en-US" sz="3233">
                <a:solidFill>
                  <a:srgbClr val="4E2A27"/>
                </a:solidFill>
                <a:latin typeface="Montserrat Bold"/>
              </a:rPr>
              <a:t> 14 diretrizes, 36 estratégias, 274 ações e 53 metas,</a:t>
            </a:r>
            <a:r>
              <a:rPr lang="en-US" sz="3233">
                <a:solidFill>
                  <a:srgbClr val="4E2A27"/>
                </a:solidFill>
                <a:latin typeface="Montserrat"/>
              </a:rPr>
              <a:t> essas últimas instituídas pela Portaria 123 de 2011.</a:t>
            </a:r>
          </a:p>
          <a:p>
            <a:pPr>
              <a:lnSpc>
                <a:spcPts val="5174"/>
              </a:lnSpc>
            </a:pPr>
            <a:endParaRPr lang="en-US" sz="3233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5174"/>
              </a:lnSpc>
            </a:pPr>
            <a:r>
              <a:rPr lang="en-US" sz="3233">
                <a:solidFill>
                  <a:srgbClr val="4E2A27"/>
                </a:solidFill>
                <a:latin typeface="Montserrat"/>
              </a:rPr>
              <a:t>O MinC monitora e avalia as metas do Plano Nacional de Cultura (PNC), e a partir de 2023 a </a:t>
            </a:r>
            <a:r>
              <a:rPr lang="en-US" sz="3233">
                <a:solidFill>
                  <a:srgbClr val="4E2A27"/>
                </a:solidFill>
                <a:latin typeface="Montserrat Bold"/>
              </a:rPr>
              <a:t>Subsecretaria de Gestão Estratégica afere o cumprimento do Plano de acordo com suas metas</a:t>
            </a:r>
            <a:r>
              <a:rPr lang="en-US" sz="3233">
                <a:solidFill>
                  <a:srgbClr val="4E2A27"/>
                </a:solidFill>
                <a:latin typeface="Montserrat"/>
              </a:rPr>
              <a:t>. o processo de monitoramento e avaliação do PNC deve contar com a participação do Conselho Nacional de Política Cultural (CNPC).</a:t>
            </a:r>
          </a:p>
          <a:p>
            <a:pPr>
              <a:lnSpc>
                <a:spcPts val="5174"/>
              </a:lnSpc>
            </a:pPr>
            <a:endParaRPr lang="en-US" sz="3233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5174"/>
              </a:lnSpc>
            </a:pPr>
            <a:endParaRPr lang="en-US" sz="3233">
              <a:solidFill>
                <a:srgbClr val="4E2A27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14322" y="8594497"/>
            <a:ext cx="2986224" cy="5502275"/>
            <a:chOff x="0" y="0"/>
            <a:chExt cx="786495" cy="1449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907434" y="4713081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2479206"/>
            <a:ext cx="15840079" cy="742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 Art. 216. Constituem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patrimônio cultural brasileiro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 os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bens de natureza material e imaterial, tomados individualmente ou em conjunto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, portadores de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referência à identidade, à ação, à memória dos diferentes grupos formadores da sociedade brasileira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, nos quais se incluem: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 I - as formas de expressão;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 II - os modos de criar, fazer e viver;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 III - as criações científicas, artísticas e tecnológicas;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 IV - as obras, objetos, documentos, edificações e demais espaços destinados às manifestações artístico-culturais;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 V - os conjuntos urbanos e sítios de valor histórico, paisagístico, artístico, arqueológico, paleontológico, ecológico e científico.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14322" y="8594497"/>
            <a:ext cx="2986224" cy="5502275"/>
            <a:chOff x="0" y="0"/>
            <a:chExt cx="786495" cy="1449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907434" y="-2498295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38271" y="2803883"/>
            <a:ext cx="15840079" cy="698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  <a:ea typeface="Montserrat"/>
              </a:rPr>
              <a:t>  § 1º O Poder Público, com a colaboração da comunidade, promoverá e protegerá o patrimônio cultural brasileiro, por meio de inventários, registros, vigilância, tombamento e desapropriação, e de outras formas de acautelamento e preservação.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4E2A27"/>
              </a:solidFill>
              <a:latin typeface="Montserrat"/>
              <a:ea typeface="Montserrat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  <a:ea typeface="Montserrat"/>
              </a:rPr>
              <a:t> § 2º Cabem à administração pública, na forma da lei, a gestão da documentação governamental e as providências para franquear sua consulta a quantos dela necessitem.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4E2A27"/>
              </a:solidFill>
              <a:latin typeface="Montserrat"/>
              <a:ea typeface="Montserrat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  <a:ea typeface="Montserrat"/>
              </a:rPr>
              <a:t> § 3º A lei estabelecerá incentivos para a produção e o conhecimento de bens e valores culturais.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4E2A27"/>
              </a:solidFill>
              <a:latin typeface="Montserrat"/>
              <a:ea typeface="Montserrat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  <a:ea typeface="Montserrat"/>
              </a:rPr>
              <a:t> § 4º Os danos e ameaças ao patrimônio cultural serão punidos, na forma da lei.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4E2A27"/>
              </a:solidFill>
              <a:latin typeface="Montserrat"/>
              <a:ea typeface="Montserrat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  <a:ea typeface="Montserrat"/>
              </a:rPr>
              <a:t> § 5º Ficam tombados todos os documentos e os sítios detentores de reminiscências históricas dos antigos quilombos.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4E2A27"/>
              </a:solidFill>
              <a:latin typeface="Montserrat"/>
              <a:ea typeface="Montserrat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4E2A27"/>
              </a:solidFill>
              <a:latin typeface="Montserrat"/>
              <a:ea typeface="Montserrat"/>
            </a:endParaRPr>
          </a:p>
          <a:p>
            <a:pPr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  <a:ea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343893">
            <a:off x="-1621584" y="7368351"/>
            <a:ext cx="4039985" cy="4114800"/>
          </a:xfrm>
          <a:custGeom>
            <a:avLst/>
            <a:gdLst/>
            <a:ahLst/>
            <a:cxnLst/>
            <a:rect l="l" t="t" r="r" b="b"/>
            <a:pathLst>
              <a:path w="4039985" h="4114800">
                <a:moveTo>
                  <a:pt x="0" y="0"/>
                </a:moveTo>
                <a:lnTo>
                  <a:pt x="4039986" y="0"/>
                </a:lnTo>
                <a:lnTo>
                  <a:pt x="4039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08876" y="2562668"/>
            <a:ext cx="4072348" cy="5180713"/>
            <a:chOff x="0" y="0"/>
            <a:chExt cx="5429797" cy="6907618"/>
          </a:xfrm>
        </p:grpSpPr>
        <p:sp>
          <p:nvSpPr>
            <p:cNvPr id="4" name="AutoShape 4"/>
            <p:cNvSpPr/>
            <p:nvPr/>
          </p:nvSpPr>
          <p:spPr>
            <a:xfrm>
              <a:off x="2724586" y="12700"/>
              <a:ext cx="2705210" cy="0"/>
            </a:xfrm>
            <a:prstGeom prst="line">
              <a:avLst/>
            </a:prstGeom>
            <a:ln w="25400" cap="flat">
              <a:solidFill>
                <a:srgbClr val="4E2A27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0" y="3490667"/>
              <a:ext cx="5417097" cy="0"/>
            </a:xfrm>
            <a:prstGeom prst="line">
              <a:avLst/>
            </a:prstGeom>
            <a:ln w="25400" cap="flat">
              <a:solidFill>
                <a:srgbClr val="4E2A27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2724586" y="6894918"/>
              <a:ext cx="2705210" cy="0"/>
            </a:xfrm>
            <a:prstGeom prst="line">
              <a:avLst/>
            </a:prstGeom>
            <a:ln w="25400" cap="flat">
              <a:solidFill>
                <a:srgbClr val="4E2A27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 flipV="1">
              <a:off x="2737286" y="12700"/>
              <a:ext cx="0" cy="6872763"/>
            </a:xfrm>
            <a:prstGeom prst="line">
              <a:avLst/>
            </a:prstGeom>
            <a:ln w="25400" cap="flat">
              <a:solidFill>
                <a:srgbClr val="4E2A2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1419221" y="3775466"/>
            <a:ext cx="5208680" cy="284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As dimensões da cultura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440019" y="1837334"/>
            <a:ext cx="1469718" cy="146971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9336" y="9336"/>
              <a:ext cx="794129" cy="794129"/>
            </a:xfrm>
            <a:custGeom>
              <a:avLst/>
              <a:gdLst/>
              <a:ahLst/>
              <a:cxnLst/>
              <a:rect l="l" t="t" r="r" b="b"/>
              <a:pathLst>
                <a:path w="794129" h="794129">
                  <a:moveTo>
                    <a:pt x="425673" y="13236"/>
                  </a:moveTo>
                  <a:lnTo>
                    <a:pt x="425673" y="13236"/>
                  </a:lnTo>
                  <a:cubicBezTo>
                    <a:pt x="443444" y="27257"/>
                    <a:pt x="467230" y="31024"/>
                    <a:pt x="488465" y="23181"/>
                  </a:cubicBezTo>
                  <a:lnTo>
                    <a:pt x="488465" y="23181"/>
                  </a:lnTo>
                  <a:cubicBezTo>
                    <a:pt x="508510" y="15777"/>
                    <a:pt x="531017" y="23090"/>
                    <a:pt x="542881" y="40862"/>
                  </a:cubicBezTo>
                  <a:lnTo>
                    <a:pt x="542882" y="40862"/>
                  </a:lnTo>
                  <a:cubicBezTo>
                    <a:pt x="555451" y="59689"/>
                    <a:pt x="576908" y="70622"/>
                    <a:pt x="599527" y="69724"/>
                  </a:cubicBezTo>
                  <a:lnTo>
                    <a:pt x="599528" y="69724"/>
                  </a:lnTo>
                  <a:cubicBezTo>
                    <a:pt x="620880" y="68877"/>
                    <a:pt x="640025" y="82787"/>
                    <a:pt x="645818" y="103356"/>
                  </a:cubicBezTo>
                  <a:lnTo>
                    <a:pt x="645818" y="103356"/>
                  </a:lnTo>
                  <a:cubicBezTo>
                    <a:pt x="651954" y="125145"/>
                    <a:pt x="668983" y="142174"/>
                    <a:pt x="690772" y="148310"/>
                  </a:cubicBezTo>
                  <a:lnTo>
                    <a:pt x="690772" y="148310"/>
                  </a:lnTo>
                  <a:cubicBezTo>
                    <a:pt x="711341" y="154103"/>
                    <a:pt x="725250" y="173248"/>
                    <a:pt x="724403" y="194600"/>
                  </a:cubicBezTo>
                  <a:lnTo>
                    <a:pt x="724403" y="194601"/>
                  </a:lnTo>
                  <a:cubicBezTo>
                    <a:pt x="723506" y="217220"/>
                    <a:pt x="734439" y="238677"/>
                    <a:pt x="753266" y="251246"/>
                  </a:cubicBezTo>
                  <a:lnTo>
                    <a:pt x="753266" y="251246"/>
                  </a:lnTo>
                  <a:cubicBezTo>
                    <a:pt x="771038" y="263111"/>
                    <a:pt x="778351" y="285618"/>
                    <a:pt x="770947" y="305663"/>
                  </a:cubicBezTo>
                  <a:lnTo>
                    <a:pt x="770947" y="305663"/>
                  </a:lnTo>
                  <a:cubicBezTo>
                    <a:pt x="763103" y="326898"/>
                    <a:pt x="766871" y="350684"/>
                    <a:pt x="780892" y="368455"/>
                  </a:cubicBezTo>
                  <a:lnTo>
                    <a:pt x="780892" y="368455"/>
                  </a:lnTo>
                  <a:cubicBezTo>
                    <a:pt x="794128" y="385231"/>
                    <a:pt x="794128" y="408897"/>
                    <a:pt x="780892" y="425673"/>
                  </a:cubicBezTo>
                  <a:lnTo>
                    <a:pt x="780892" y="425673"/>
                  </a:lnTo>
                  <a:cubicBezTo>
                    <a:pt x="766871" y="443444"/>
                    <a:pt x="763103" y="467230"/>
                    <a:pt x="770947" y="488465"/>
                  </a:cubicBezTo>
                  <a:lnTo>
                    <a:pt x="770947" y="488465"/>
                  </a:lnTo>
                  <a:cubicBezTo>
                    <a:pt x="778351" y="508510"/>
                    <a:pt x="771038" y="531017"/>
                    <a:pt x="753266" y="542882"/>
                  </a:cubicBezTo>
                  <a:lnTo>
                    <a:pt x="753266" y="542882"/>
                  </a:lnTo>
                  <a:cubicBezTo>
                    <a:pt x="734439" y="555451"/>
                    <a:pt x="723506" y="576908"/>
                    <a:pt x="724403" y="599527"/>
                  </a:cubicBezTo>
                  <a:lnTo>
                    <a:pt x="724403" y="599528"/>
                  </a:lnTo>
                  <a:cubicBezTo>
                    <a:pt x="725250" y="620880"/>
                    <a:pt x="711341" y="640025"/>
                    <a:pt x="690772" y="645818"/>
                  </a:cubicBezTo>
                  <a:lnTo>
                    <a:pt x="690772" y="645818"/>
                  </a:lnTo>
                  <a:cubicBezTo>
                    <a:pt x="668983" y="651954"/>
                    <a:pt x="651954" y="668983"/>
                    <a:pt x="645818" y="690772"/>
                  </a:cubicBezTo>
                  <a:lnTo>
                    <a:pt x="645818" y="690772"/>
                  </a:lnTo>
                  <a:cubicBezTo>
                    <a:pt x="640025" y="711341"/>
                    <a:pt x="620880" y="725250"/>
                    <a:pt x="599528" y="724403"/>
                  </a:cubicBezTo>
                  <a:lnTo>
                    <a:pt x="599527" y="724403"/>
                  </a:lnTo>
                  <a:cubicBezTo>
                    <a:pt x="576908" y="723506"/>
                    <a:pt x="555451" y="734439"/>
                    <a:pt x="542882" y="753266"/>
                  </a:cubicBezTo>
                  <a:lnTo>
                    <a:pt x="542882" y="753266"/>
                  </a:lnTo>
                  <a:cubicBezTo>
                    <a:pt x="531017" y="771038"/>
                    <a:pt x="508510" y="778351"/>
                    <a:pt x="488465" y="770947"/>
                  </a:cubicBezTo>
                  <a:lnTo>
                    <a:pt x="488465" y="770947"/>
                  </a:lnTo>
                  <a:cubicBezTo>
                    <a:pt x="467230" y="763103"/>
                    <a:pt x="443444" y="766871"/>
                    <a:pt x="425673" y="780892"/>
                  </a:cubicBezTo>
                  <a:lnTo>
                    <a:pt x="425673" y="780892"/>
                  </a:lnTo>
                  <a:cubicBezTo>
                    <a:pt x="408897" y="794128"/>
                    <a:pt x="385231" y="794128"/>
                    <a:pt x="368455" y="780892"/>
                  </a:cubicBezTo>
                  <a:lnTo>
                    <a:pt x="368455" y="780892"/>
                  </a:lnTo>
                  <a:cubicBezTo>
                    <a:pt x="350684" y="766871"/>
                    <a:pt x="326898" y="763103"/>
                    <a:pt x="305663" y="770947"/>
                  </a:cubicBezTo>
                  <a:lnTo>
                    <a:pt x="305663" y="770947"/>
                  </a:lnTo>
                  <a:cubicBezTo>
                    <a:pt x="285618" y="778351"/>
                    <a:pt x="263111" y="771038"/>
                    <a:pt x="251246" y="753266"/>
                  </a:cubicBezTo>
                  <a:lnTo>
                    <a:pt x="251246" y="753266"/>
                  </a:lnTo>
                  <a:cubicBezTo>
                    <a:pt x="238677" y="734439"/>
                    <a:pt x="217220" y="723506"/>
                    <a:pt x="194601" y="724403"/>
                  </a:cubicBezTo>
                  <a:lnTo>
                    <a:pt x="194600" y="724403"/>
                  </a:lnTo>
                  <a:cubicBezTo>
                    <a:pt x="173248" y="725250"/>
                    <a:pt x="154103" y="711341"/>
                    <a:pt x="148310" y="690772"/>
                  </a:cubicBezTo>
                  <a:lnTo>
                    <a:pt x="148310" y="690772"/>
                  </a:lnTo>
                  <a:cubicBezTo>
                    <a:pt x="142174" y="668983"/>
                    <a:pt x="125145" y="651954"/>
                    <a:pt x="103356" y="645818"/>
                  </a:cubicBezTo>
                  <a:lnTo>
                    <a:pt x="103356" y="645818"/>
                  </a:lnTo>
                  <a:cubicBezTo>
                    <a:pt x="82787" y="640025"/>
                    <a:pt x="68877" y="620880"/>
                    <a:pt x="69724" y="599528"/>
                  </a:cubicBezTo>
                  <a:lnTo>
                    <a:pt x="69724" y="599527"/>
                  </a:lnTo>
                  <a:cubicBezTo>
                    <a:pt x="70622" y="576908"/>
                    <a:pt x="59689" y="555451"/>
                    <a:pt x="40862" y="542882"/>
                  </a:cubicBezTo>
                  <a:lnTo>
                    <a:pt x="40862" y="542881"/>
                  </a:lnTo>
                  <a:cubicBezTo>
                    <a:pt x="23090" y="531017"/>
                    <a:pt x="15777" y="508510"/>
                    <a:pt x="23181" y="488465"/>
                  </a:cubicBezTo>
                  <a:lnTo>
                    <a:pt x="23181" y="488465"/>
                  </a:lnTo>
                  <a:cubicBezTo>
                    <a:pt x="31024" y="467230"/>
                    <a:pt x="27257" y="443444"/>
                    <a:pt x="13236" y="425673"/>
                  </a:cubicBezTo>
                  <a:lnTo>
                    <a:pt x="13236" y="425673"/>
                  </a:lnTo>
                  <a:cubicBezTo>
                    <a:pt x="0" y="408897"/>
                    <a:pt x="0" y="385231"/>
                    <a:pt x="13236" y="368455"/>
                  </a:cubicBezTo>
                  <a:lnTo>
                    <a:pt x="13236" y="368455"/>
                  </a:lnTo>
                  <a:cubicBezTo>
                    <a:pt x="27257" y="350684"/>
                    <a:pt x="31024" y="326898"/>
                    <a:pt x="23181" y="305663"/>
                  </a:cubicBezTo>
                  <a:lnTo>
                    <a:pt x="23181" y="305663"/>
                  </a:lnTo>
                  <a:cubicBezTo>
                    <a:pt x="15777" y="285618"/>
                    <a:pt x="23090" y="263111"/>
                    <a:pt x="40862" y="251247"/>
                  </a:cubicBezTo>
                  <a:lnTo>
                    <a:pt x="40862" y="251246"/>
                  </a:lnTo>
                  <a:cubicBezTo>
                    <a:pt x="59689" y="238677"/>
                    <a:pt x="70622" y="217220"/>
                    <a:pt x="69724" y="194601"/>
                  </a:cubicBezTo>
                  <a:lnTo>
                    <a:pt x="69724" y="194601"/>
                  </a:lnTo>
                  <a:cubicBezTo>
                    <a:pt x="68877" y="173248"/>
                    <a:pt x="82787" y="154103"/>
                    <a:pt x="103356" y="148310"/>
                  </a:cubicBezTo>
                  <a:lnTo>
                    <a:pt x="103356" y="148310"/>
                  </a:lnTo>
                  <a:cubicBezTo>
                    <a:pt x="125145" y="142174"/>
                    <a:pt x="142174" y="125145"/>
                    <a:pt x="148310" y="103356"/>
                  </a:cubicBezTo>
                  <a:lnTo>
                    <a:pt x="148310" y="103356"/>
                  </a:lnTo>
                  <a:cubicBezTo>
                    <a:pt x="154103" y="82787"/>
                    <a:pt x="173248" y="68877"/>
                    <a:pt x="194601" y="69724"/>
                  </a:cubicBezTo>
                  <a:lnTo>
                    <a:pt x="194601" y="69724"/>
                  </a:lnTo>
                  <a:cubicBezTo>
                    <a:pt x="217220" y="70622"/>
                    <a:pt x="238677" y="59689"/>
                    <a:pt x="251246" y="40862"/>
                  </a:cubicBezTo>
                  <a:lnTo>
                    <a:pt x="251247" y="40862"/>
                  </a:lnTo>
                  <a:cubicBezTo>
                    <a:pt x="263111" y="23090"/>
                    <a:pt x="285618" y="15777"/>
                    <a:pt x="305663" y="23181"/>
                  </a:cubicBezTo>
                  <a:lnTo>
                    <a:pt x="305663" y="23181"/>
                  </a:lnTo>
                  <a:cubicBezTo>
                    <a:pt x="326898" y="31024"/>
                    <a:pt x="350684" y="27257"/>
                    <a:pt x="368455" y="13236"/>
                  </a:cubicBezTo>
                  <a:lnTo>
                    <a:pt x="368455" y="13236"/>
                  </a:lnTo>
                  <a:cubicBezTo>
                    <a:pt x="385231" y="0"/>
                    <a:pt x="408897" y="0"/>
                    <a:pt x="425673" y="13236"/>
                  </a:cubicBez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88900" y="50800"/>
              <a:ext cx="635000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40019" y="4426760"/>
            <a:ext cx="1469718" cy="146971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9336" y="9336"/>
              <a:ext cx="794129" cy="794129"/>
            </a:xfrm>
            <a:custGeom>
              <a:avLst/>
              <a:gdLst/>
              <a:ahLst/>
              <a:cxnLst/>
              <a:rect l="l" t="t" r="r" b="b"/>
              <a:pathLst>
                <a:path w="794129" h="794129">
                  <a:moveTo>
                    <a:pt x="425673" y="13236"/>
                  </a:moveTo>
                  <a:lnTo>
                    <a:pt x="425673" y="13236"/>
                  </a:lnTo>
                  <a:cubicBezTo>
                    <a:pt x="443444" y="27257"/>
                    <a:pt x="467230" y="31024"/>
                    <a:pt x="488465" y="23181"/>
                  </a:cubicBezTo>
                  <a:lnTo>
                    <a:pt x="488465" y="23181"/>
                  </a:lnTo>
                  <a:cubicBezTo>
                    <a:pt x="508510" y="15777"/>
                    <a:pt x="531017" y="23090"/>
                    <a:pt x="542881" y="40862"/>
                  </a:cubicBezTo>
                  <a:lnTo>
                    <a:pt x="542882" y="40862"/>
                  </a:lnTo>
                  <a:cubicBezTo>
                    <a:pt x="555451" y="59689"/>
                    <a:pt x="576908" y="70622"/>
                    <a:pt x="599527" y="69724"/>
                  </a:cubicBezTo>
                  <a:lnTo>
                    <a:pt x="599528" y="69724"/>
                  </a:lnTo>
                  <a:cubicBezTo>
                    <a:pt x="620880" y="68877"/>
                    <a:pt x="640025" y="82787"/>
                    <a:pt x="645818" y="103356"/>
                  </a:cubicBezTo>
                  <a:lnTo>
                    <a:pt x="645818" y="103356"/>
                  </a:lnTo>
                  <a:cubicBezTo>
                    <a:pt x="651954" y="125145"/>
                    <a:pt x="668983" y="142174"/>
                    <a:pt x="690772" y="148310"/>
                  </a:cubicBezTo>
                  <a:lnTo>
                    <a:pt x="690772" y="148310"/>
                  </a:lnTo>
                  <a:cubicBezTo>
                    <a:pt x="711341" y="154103"/>
                    <a:pt x="725250" y="173248"/>
                    <a:pt x="724403" y="194600"/>
                  </a:cubicBezTo>
                  <a:lnTo>
                    <a:pt x="724403" y="194601"/>
                  </a:lnTo>
                  <a:cubicBezTo>
                    <a:pt x="723506" y="217220"/>
                    <a:pt x="734439" y="238677"/>
                    <a:pt x="753266" y="251246"/>
                  </a:cubicBezTo>
                  <a:lnTo>
                    <a:pt x="753266" y="251246"/>
                  </a:lnTo>
                  <a:cubicBezTo>
                    <a:pt x="771038" y="263111"/>
                    <a:pt x="778351" y="285618"/>
                    <a:pt x="770947" y="305663"/>
                  </a:cubicBezTo>
                  <a:lnTo>
                    <a:pt x="770947" y="305663"/>
                  </a:lnTo>
                  <a:cubicBezTo>
                    <a:pt x="763103" y="326898"/>
                    <a:pt x="766871" y="350684"/>
                    <a:pt x="780892" y="368455"/>
                  </a:cubicBezTo>
                  <a:lnTo>
                    <a:pt x="780892" y="368455"/>
                  </a:lnTo>
                  <a:cubicBezTo>
                    <a:pt x="794128" y="385231"/>
                    <a:pt x="794128" y="408897"/>
                    <a:pt x="780892" y="425673"/>
                  </a:cubicBezTo>
                  <a:lnTo>
                    <a:pt x="780892" y="425673"/>
                  </a:lnTo>
                  <a:cubicBezTo>
                    <a:pt x="766871" y="443444"/>
                    <a:pt x="763103" y="467230"/>
                    <a:pt x="770947" y="488465"/>
                  </a:cubicBezTo>
                  <a:lnTo>
                    <a:pt x="770947" y="488465"/>
                  </a:lnTo>
                  <a:cubicBezTo>
                    <a:pt x="778351" y="508510"/>
                    <a:pt x="771038" y="531017"/>
                    <a:pt x="753266" y="542882"/>
                  </a:cubicBezTo>
                  <a:lnTo>
                    <a:pt x="753266" y="542882"/>
                  </a:lnTo>
                  <a:cubicBezTo>
                    <a:pt x="734439" y="555451"/>
                    <a:pt x="723506" y="576908"/>
                    <a:pt x="724403" y="599527"/>
                  </a:cubicBezTo>
                  <a:lnTo>
                    <a:pt x="724403" y="599528"/>
                  </a:lnTo>
                  <a:cubicBezTo>
                    <a:pt x="725250" y="620880"/>
                    <a:pt x="711341" y="640025"/>
                    <a:pt x="690772" y="645818"/>
                  </a:cubicBezTo>
                  <a:lnTo>
                    <a:pt x="690772" y="645818"/>
                  </a:lnTo>
                  <a:cubicBezTo>
                    <a:pt x="668983" y="651954"/>
                    <a:pt x="651954" y="668983"/>
                    <a:pt x="645818" y="690772"/>
                  </a:cubicBezTo>
                  <a:lnTo>
                    <a:pt x="645818" y="690772"/>
                  </a:lnTo>
                  <a:cubicBezTo>
                    <a:pt x="640025" y="711341"/>
                    <a:pt x="620880" y="725250"/>
                    <a:pt x="599528" y="724403"/>
                  </a:cubicBezTo>
                  <a:lnTo>
                    <a:pt x="599527" y="724403"/>
                  </a:lnTo>
                  <a:cubicBezTo>
                    <a:pt x="576908" y="723506"/>
                    <a:pt x="555451" y="734439"/>
                    <a:pt x="542882" y="753266"/>
                  </a:cubicBezTo>
                  <a:lnTo>
                    <a:pt x="542882" y="753266"/>
                  </a:lnTo>
                  <a:cubicBezTo>
                    <a:pt x="531017" y="771038"/>
                    <a:pt x="508510" y="778351"/>
                    <a:pt x="488465" y="770947"/>
                  </a:cubicBezTo>
                  <a:lnTo>
                    <a:pt x="488465" y="770947"/>
                  </a:lnTo>
                  <a:cubicBezTo>
                    <a:pt x="467230" y="763103"/>
                    <a:pt x="443444" y="766871"/>
                    <a:pt x="425673" y="780892"/>
                  </a:cubicBezTo>
                  <a:lnTo>
                    <a:pt x="425673" y="780892"/>
                  </a:lnTo>
                  <a:cubicBezTo>
                    <a:pt x="408897" y="794128"/>
                    <a:pt x="385231" y="794128"/>
                    <a:pt x="368455" y="780892"/>
                  </a:cubicBezTo>
                  <a:lnTo>
                    <a:pt x="368455" y="780892"/>
                  </a:lnTo>
                  <a:cubicBezTo>
                    <a:pt x="350684" y="766871"/>
                    <a:pt x="326898" y="763103"/>
                    <a:pt x="305663" y="770947"/>
                  </a:cubicBezTo>
                  <a:lnTo>
                    <a:pt x="305663" y="770947"/>
                  </a:lnTo>
                  <a:cubicBezTo>
                    <a:pt x="285618" y="778351"/>
                    <a:pt x="263111" y="771038"/>
                    <a:pt x="251246" y="753266"/>
                  </a:cubicBezTo>
                  <a:lnTo>
                    <a:pt x="251246" y="753266"/>
                  </a:lnTo>
                  <a:cubicBezTo>
                    <a:pt x="238677" y="734439"/>
                    <a:pt x="217220" y="723506"/>
                    <a:pt x="194601" y="724403"/>
                  </a:cubicBezTo>
                  <a:lnTo>
                    <a:pt x="194600" y="724403"/>
                  </a:lnTo>
                  <a:cubicBezTo>
                    <a:pt x="173248" y="725250"/>
                    <a:pt x="154103" y="711341"/>
                    <a:pt x="148310" y="690772"/>
                  </a:cubicBezTo>
                  <a:lnTo>
                    <a:pt x="148310" y="690772"/>
                  </a:lnTo>
                  <a:cubicBezTo>
                    <a:pt x="142174" y="668983"/>
                    <a:pt x="125145" y="651954"/>
                    <a:pt x="103356" y="645818"/>
                  </a:cubicBezTo>
                  <a:lnTo>
                    <a:pt x="103356" y="645818"/>
                  </a:lnTo>
                  <a:cubicBezTo>
                    <a:pt x="82787" y="640025"/>
                    <a:pt x="68877" y="620880"/>
                    <a:pt x="69724" y="599528"/>
                  </a:cubicBezTo>
                  <a:lnTo>
                    <a:pt x="69724" y="599527"/>
                  </a:lnTo>
                  <a:cubicBezTo>
                    <a:pt x="70622" y="576908"/>
                    <a:pt x="59689" y="555451"/>
                    <a:pt x="40862" y="542882"/>
                  </a:cubicBezTo>
                  <a:lnTo>
                    <a:pt x="40862" y="542881"/>
                  </a:lnTo>
                  <a:cubicBezTo>
                    <a:pt x="23090" y="531017"/>
                    <a:pt x="15777" y="508510"/>
                    <a:pt x="23181" y="488465"/>
                  </a:cubicBezTo>
                  <a:lnTo>
                    <a:pt x="23181" y="488465"/>
                  </a:lnTo>
                  <a:cubicBezTo>
                    <a:pt x="31024" y="467230"/>
                    <a:pt x="27257" y="443444"/>
                    <a:pt x="13236" y="425673"/>
                  </a:cubicBezTo>
                  <a:lnTo>
                    <a:pt x="13236" y="425673"/>
                  </a:lnTo>
                  <a:cubicBezTo>
                    <a:pt x="0" y="408897"/>
                    <a:pt x="0" y="385231"/>
                    <a:pt x="13236" y="368455"/>
                  </a:cubicBezTo>
                  <a:lnTo>
                    <a:pt x="13236" y="368455"/>
                  </a:lnTo>
                  <a:cubicBezTo>
                    <a:pt x="27257" y="350684"/>
                    <a:pt x="31024" y="326898"/>
                    <a:pt x="23181" y="305663"/>
                  </a:cubicBezTo>
                  <a:lnTo>
                    <a:pt x="23181" y="305663"/>
                  </a:lnTo>
                  <a:cubicBezTo>
                    <a:pt x="15777" y="285618"/>
                    <a:pt x="23090" y="263111"/>
                    <a:pt x="40862" y="251247"/>
                  </a:cubicBezTo>
                  <a:lnTo>
                    <a:pt x="40862" y="251246"/>
                  </a:lnTo>
                  <a:cubicBezTo>
                    <a:pt x="59689" y="238677"/>
                    <a:pt x="70622" y="217220"/>
                    <a:pt x="69724" y="194601"/>
                  </a:cubicBezTo>
                  <a:lnTo>
                    <a:pt x="69724" y="194601"/>
                  </a:lnTo>
                  <a:cubicBezTo>
                    <a:pt x="68877" y="173248"/>
                    <a:pt x="82787" y="154103"/>
                    <a:pt x="103356" y="148310"/>
                  </a:cubicBezTo>
                  <a:lnTo>
                    <a:pt x="103356" y="148310"/>
                  </a:lnTo>
                  <a:cubicBezTo>
                    <a:pt x="125145" y="142174"/>
                    <a:pt x="142174" y="125145"/>
                    <a:pt x="148310" y="103356"/>
                  </a:cubicBezTo>
                  <a:lnTo>
                    <a:pt x="148310" y="103356"/>
                  </a:lnTo>
                  <a:cubicBezTo>
                    <a:pt x="154103" y="82787"/>
                    <a:pt x="173248" y="68877"/>
                    <a:pt x="194601" y="69724"/>
                  </a:cubicBezTo>
                  <a:lnTo>
                    <a:pt x="194601" y="69724"/>
                  </a:lnTo>
                  <a:cubicBezTo>
                    <a:pt x="217220" y="70622"/>
                    <a:pt x="238677" y="59689"/>
                    <a:pt x="251246" y="40862"/>
                  </a:cubicBezTo>
                  <a:lnTo>
                    <a:pt x="251247" y="40862"/>
                  </a:lnTo>
                  <a:cubicBezTo>
                    <a:pt x="263111" y="23090"/>
                    <a:pt x="285618" y="15777"/>
                    <a:pt x="305663" y="23181"/>
                  </a:cubicBezTo>
                  <a:lnTo>
                    <a:pt x="305663" y="23181"/>
                  </a:lnTo>
                  <a:cubicBezTo>
                    <a:pt x="326898" y="31024"/>
                    <a:pt x="350684" y="27257"/>
                    <a:pt x="368455" y="13236"/>
                  </a:cubicBezTo>
                  <a:lnTo>
                    <a:pt x="368455" y="13236"/>
                  </a:lnTo>
                  <a:cubicBezTo>
                    <a:pt x="385231" y="0"/>
                    <a:pt x="408897" y="0"/>
                    <a:pt x="425673" y="13236"/>
                  </a:cubicBez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88900" y="50800"/>
              <a:ext cx="635000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440019" y="6979948"/>
            <a:ext cx="1469718" cy="146971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9336" y="9336"/>
              <a:ext cx="794129" cy="794129"/>
            </a:xfrm>
            <a:custGeom>
              <a:avLst/>
              <a:gdLst/>
              <a:ahLst/>
              <a:cxnLst/>
              <a:rect l="l" t="t" r="r" b="b"/>
              <a:pathLst>
                <a:path w="794129" h="794129">
                  <a:moveTo>
                    <a:pt x="425673" y="13236"/>
                  </a:moveTo>
                  <a:lnTo>
                    <a:pt x="425673" y="13236"/>
                  </a:lnTo>
                  <a:cubicBezTo>
                    <a:pt x="443444" y="27257"/>
                    <a:pt x="467230" y="31024"/>
                    <a:pt x="488465" y="23181"/>
                  </a:cubicBezTo>
                  <a:lnTo>
                    <a:pt x="488465" y="23181"/>
                  </a:lnTo>
                  <a:cubicBezTo>
                    <a:pt x="508510" y="15777"/>
                    <a:pt x="531017" y="23090"/>
                    <a:pt x="542881" y="40862"/>
                  </a:cubicBezTo>
                  <a:lnTo>
                    <a:pt x="542882" y="40862"/>
                  </a:lnTo>
                  <a:cubicBezTo>
                    <a:pt x="555451" y="59689"/>
                    <a:pt x="576908" y="70622"/>
                    <a:pt x="599527" y="69724"/>
                  </a:cubicBezTo>
                  <a:lnTo>
                    <a:pt x="599528" y="69724"/>
                  </a:lnTo>
                  <a:cubicBezTo>
                    <a:pt x="620880" y="68877"/>
                    <a:pt x="640025" y="82787"/>
                    <a:pt x="645818" y="103356"/>
                  </a:cubicBezTo>
                  <a:lnTo>
                    <a:pt x="645818" y="103356"/>
                  </a:lnTo>
                  <a:cubicBezTo>
                    <a:pt x="651954" y="125145"/>
                    <a:pt x="668983" y="142174"/>
                    <a:pt x="690772" y="148310"/>
                  </a:cubicBezTo>
                  <a:lnTo>
                    <a:pt x="690772" y="148310"/>
                  </a:lnTo>
                  <a:cubicBezTo>
                    <a:pt x="711341" y="154103"/>
                    <a:pt x="725250" y="173248"/>
                    <a:pt x="724403" y="194600"/>
                  </a:cubicBezTo>
                  <a:lnTo>
                    <a:pt x="724403" y="194601"/>
                  </a:lnTo>
                  <a:cubicBezTo>
                    <a:pt x="723506" y="217220"/>
                    <a:pt x="734439" y="238677"/>
                    <a:pt x="753266" y="251246"/>
                  </a:cubicBezTo>
                  <a:lnTo>
                    <a:pt x="753266" y="251246"/>
                  </a:lnTo>
                  <a:cubicBezTo>
                    <a:pt x="771038" y="263111"/>
                    <a:pt x="778351" y="285618"/>
                    <a:pt x="770947" y="305663"/>
                  </a:cubicBezTo>
                  <a:lnTo>
                    <a:pt x="770947" y="305663"/>
                  </a:lnTo>
                  <a:cubicBezTo>
                    <a:pt x="763103" y="326898"/>
                    <a:pt x="766871" y="350684"/>
                    <a:pt x="780892" y="368455"/>
                  </a:cubicBezTo>
                  <a:lnTo>
                    <a:pt x="780892" y="368455"/>
                  </a:lnTo>
                  <a:cubicBezTo>
                    <a:pt x="794128" y="385231"/>
                    <a:pt x="794128" y="408897"/>
                    <a:pt x="780892" y="425673"/>
                  </a:cubicBezTo>
                  <a:lnTo>
                    <a:pt x="780892" y="425673"/>
                  </a:lnTo>
                  <a:cubicBezTo>
                    <a:pt x="766871" y="443444"/>
                    <a:pt x="763103" y="467230"/>
                    <a:pt x="770947" y="488465"/>
                  </a:cubicBezTo>
                  <a:lnTo>
                    <a:pt x="770947" y="488465"/>
                  </a:lnTo>
                  <a:cubicBezTo>
                    <a:pt x="778351" y="508510"/>
                    <a:pt x="771038" y="531017"/>
                    <a:pt x="753266" y="542882"/>
                  </a:cubicBezTo>
                  <a:lnTo>
                    <a:pt x="753266" y="542882"/>
                  </a:lnTo>
                  <a:cubicBezTo>
                    <a:pt x="734439" y="555451"/>
                    <a:pt x="723506" y="576908"/>
                    <a:pt x="724403" y="599527"/>
                  </a:cubicBezTo>
                  <a:lnTo>
                    <a:pt x="724403" y="599528"/>
                  </a:lnTo>
                  <a:cubicBezTo>
                    <a:pt x="725250" y="620880"/>
                    <a:pt x="711341" y="640025"/>
                    <a:pt x="690772" y="645818"/>
                  </a:cubicBezTo>
                  <a:lnTo>
                    <a:pt x="690772" y="645818"/>
                  </a:lnTo>
                  <a:cubicBezTo>
                    <a:pt x="668983" y="651954"/>
                    <a:pt x="651954" y="668983"/>
                    <a:pt x="645818" y="690772"/>
                  </a:cubicBezTo>
                  <a:lnTo>
                    <a:pt x="645818" y="690772"/>
                  </a:lnTo>
                  <a:cubicBezTo>
                    <a:pt x="640025" y="711341"/>
                    <a:pt x="620880" y="725250"/>
                    <a:pt x="599528" y="724403"/>
                  </a:cubicBezTo>
                  <a:lnTo>
                    <a:pt x="599527" y="724403"/>
                  </a:lnTo>
                  <a:cubicBezTo>
                    <a:pt x="576908" y="723506"/>
                    <a:pt x="555451" y="734439"/>
                    <a:pt x="542882" y="753266"/>
                  </a:cubicBezTo>
                  <a:lnTo>
                    <a:pt x="542882" y="753266"/>
                  </a:lnTo>
                  <a:cubicBezTo>
                    <a:pt x="531017" y="771038"/>
                    <a:pt x="508510" y="778351"/>
                    <a:pt x="488465" y="770947"/>
                  </a:cubicBezTo>
                  <a:lnTo>
                    <a:pt x="488465" y="770947"/>
                  </a:lnTo>
                  <a:cubicBezTo>
                    <a:pt x="467230" y="763103"/>
                    <a:pt x="443444" y="766871"/>
                    <a:pt x="425673" y="780892"/>
                  </a:cubicBezTo>
                  <a:lnTo>
                    <a:pt x="425673" y="780892"/>
                  </a:lnTo>
                  <a:cubicBezTo>
                    <a:pt x="408897" y="794128"/>
                    <a:pt x="385231" y="794128"/>
                    <a:pt x="368455" y="780892"/>
                  </a:cubicBezTo>
                  <a:lnTo>
                    <a:pt x="368455" y="780892"/>
                  </a:lnTo>
                  <a:cubicBezTo>
                    <a:pt x="350684" y="766871"/>
                    <a:pt x="326898" y="763103"/>
                    <a:pt x="305663" y="770947"/>
                  </a:cubicBezTo>
                  <a:lnTo>
                    <a:pt x="305663" y="770947"/>
                  </a:lnTo>
                  <a:cubicBezTo>
                    <a:pt x="285618" y="778351"/>
                    <a:pt x="263111" y="771038"/>
                    <a:pt x="251246" y="753266"/>
                  </a:cubicBezTo>
                  <a:lnTo>
                    <a:pt x="251246" y="753266"/>
                  </a:lnTo>
                  <a:cubicBezTo>
                    <a:pt x="238677" y="734439"/>
                    <a:pt x="217220" y="723506"/>
                    <a:pt x="194601" y="724403"/>
                  </a:cubicBezTo>
                  <a:lnTo>
                    <a:pt x="194600" y="724403"/>
                  </a:lnTo>
                  <a:cubicBezTo>
                    <a:pt x="173248" y="725250"/>
                    <a:pt x="154103" y="711341"/>
                    <a:pt x="148310" y="690772"/>
                  </a:cubicBezTo>
                  <a:lnTo>
                    <a:pt x="148310" y="690772"/>
                  </a:lnTo>
                  <a:cubicBezTo>
                    <a:pt x="142174" y="668983"/>
                    <a:pt x="125145" y="651954"/>
                    <a:pt x="103356" y="645818"/>
                  </a:cubicBezTo>
                  <a:lnTo>
                    <a:pt x="103356" y="645818"/>
                  </a:lnTo>
                  <a:cubicBezTo>
                    <a:pt x="82787" y="640025"/>
                    <a:pt x="68877" y="620880"/>
                    <a:pt x="69724" y="599528"/>
                  </a:cubicBezTo>
                  <a:lnTo>
                    <a:pt x="69724" y="599527"/>
                  </a:lnTo>
                  <a:cubicBezTo>
                    <a:pt x="70622" y="576908"/>
                    <a:pt x="59689" y="555451"/>
                    <a:pt x="40862" y="542882"/>
                  </a:cubicBezTo>
                  <a:lnTo>
                    <a:pt x="40862" y="542881"/>
                  </a:lnTo>
                  <a:cubicBezTo>
                    <a:pt x="23090" y="531017"/>
                    <a:pt x="15777" y="508510"/>
                    <a:pt x="23181" y="488465"/>
                  </a:cubicBezTo>
                  <a:lnTo>
                    <a:pt x="23181" y="488465"/>
                  </a:lnTo>
                  <a:cubicBezTo>
                    <a:pt x="31024" y="467230"/>
                    <a:pt x="27257" y="443444"/>
                    <a:pt x="13236" y="425673"/>
                  </a:cubicBezTo>
                  <a:lnTo>
                    <a:pt x="13236" y="425673"/>
                  </a:lnTo>
                  <a:cubicBezTo>
                    <a:pt x="0" y="408897"/>
                    <a:pt x="0" y="385231"/>
                    <a:pt x="13236" y="368455"/>
                  </a:cubicBezTo>
                  <a:lnTo>
                    <a:pt x="13236" y="368455"/>
                  </a:lnTo>
                  <a:cubicBezTo>
                    <a:pt x="27257" y="350684"/>
                    <a:pt x="31024" y="326898"/>
                    <a:pt x="23181" y="305663"/>
                  </a:cubicBezTo>
                  <a:lnTo>
                    <a:pt x="23181" y="305663"/>
                  </a:lnTo>
                  <a:cubicBezTo>
                    <a:pt x="15777" y="285618"/>
                    <a:pt x="23090" y="263111"/>
                    <a:pt x="40862" y="251247"/>
                  </a:cubicBezTo>
                  <a:lnTo>
                    <a:pt x="40862" y="251246"/>
                  </a:lnTo>
                  <a:cubicBezTo>
                    <a:pt x="59689" y="238677"/>
                    <a:pt x="70622" y="217220"/>
                    <a:pt x="69724" y="194601"/>
                  </a:cubicBezTo>
                  <a:lnTo>
                    <a:pt x="69724" y="194601"/>
                  </a:lnTo>
                  <a:cubicBezTo>
                    <a:pt x="68877" y="173248"/>
                    <a:pt x="82787" y="154103"/>
                    <a:pt x="103356" y="148310"/>
                  </a:cubicBezTo>
                  <a:lnTo>
                    <a:pt x="103356" y="148310"/>
                  </a:lnTo>
                  <a:cubicBezTo>
                    <a:pt x="125145" y="142174"/>
                    <a:pt x="142174" y="125145"/>
                    <a:pt x="148310" y="103356"/>
                  </a:cubicBezTo>
                  <a:lnTo>
                    <a:pt x="148310" y="103356"/>
                  </a:lnTo>
                  <a:cubicBezTo>
                    <a:pt x="154103" y="82787"/>
                    <a:pt x="173248" y="68877"/>
                    <a:pt x="194601" y="69724"/>
                  </a:cubicBezTo>
                  <a:lnTo>
                    <a:pt x="194601" y="69724"/>
                  </a:lnTo>
                  <a:cubicBezTo>
                    <a:pt x="217220" y="70622"/>
                    <a:pt x="238677" y="59689"/>
                    <a:pt x="251246" y="40862"/>
                  </a:cubicBezTo>
                  <a:lnTo>
                    <a:pt x="251247" y="40862"/>
                  </a:lnTo>
                  <a:cubicBezTo>
                    <a:pt x="263111" y="23090"/>
                    <a:pt x="285618" y="15777"/>
                    <a:pt x="305663" y="23181"/>
                  </a:cubicBezTo>
                  <a:lnTo>
                    <a:pt x="305663" y="23181"/>
                  </a:lnTo>
                  <a:cubicBezTo>
                    <a:pt x="326898" y="31024"/>
                    <a:pt x="350684" y="27257"/>
                    <a:pt x="368455" y="13236"/>
                  </a:cubicBezTo>
                  <a:lnTo>
                    <a:pt x="368455" y="13236"/>
                  </a:lnTo>
                  <a:cubicBezTo>
                    <a:pt x="385231" y="0"/>
                    <a:pt x="408897" y="0"/>
                    <a:pt x="425673" y="13236"/>
                  </a:cubicBez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88900" y="50800"/>
              <a:ext cx="635000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871698" y="2296914"/>
            <a:ext cx="606359" cy="101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6"/>
              </a:lnSpc>
            </a:pPr>
            <a:r>
              <a:rPr lang="en-US" sz="9235" spc="-452">
                <a:solidFill>
                  <a:srgbClr val="FFFFFF"/>
                </a:solidFill>
                <a:latin typeface="CMU Serif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871698" y="4921020"/>
            <a:ext cx="606359" cy="101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6"/>
              </a:lnSpc>
            </a:pPr>
            <a:r>
              <a:rPr lang="en-US" sz="9235" spc="-452">
                <a:solidFill>
                  <a:srgbClr val="FFFFFF"/>
                </a:solidFill>
                <a:latin typeface="CMU Serif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871698" y="7487153"/>
            <a:ext cx="606359" cy="101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6"/>
              </a:lnSpc>
            </a:pPr>
            <a:r>
              <a:rPr lang="en-US" sz="9235" spc="-452">
                <a:solidFill>
                  <a:srgbClr val="FFFFFF"/>
                </a:solidFill>
                <a:latin typeface="CMU Serif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93997" y="1989306"/>
            <a:ext cx="4774782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3000" spc="-147">
                <a:solidFill>
                  <a:srgbClr val="4E2A27"/>
                </a:solidFill>
                <a:latin typeface="Montserrat"/>
              </a:rPr>
              <a:t>Dimensão Simbólica: formação de identidade nacional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093997" y="4524375"/>
            <a:ext cx="4774782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3000" spc="-147">
                <a:solidFill>
                  <a:srgbClr val="4E2A27"/>
                </a:solidFill>
                <a:latin typeface="Montserrat"/>
              </a:rPr>
              <a:t>Dimensão Cidadã: direitos culturais como direitos humanos fundamentais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093997" y="6886132"/>
            <a:ext cx="4774782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3000" spc="-147">
                <a:solidFill>
                  <a:srgbClr val="4E2A27"/>
                </a:solidFill>
                <a:latin typeface="Montserrat"/>
              </a:rPr>
              <a:t>Dimensão Econômica: cultura como elemento estratégico na economia nacional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14322" y="-4144931"/>
            <a:ext cx="2986224" cy="5502275"/>
            <a:chOff x="0" y="0"/>
            <a:chExt cx="786495" cy="1449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907434" y="-2498295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2784833"/>
            <a:ext cx="15840079" cy="744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4E2A27"/>
                </a:solidFill>
                <a:latin typeface="Montserrat"/>
                <a:ea typeface="Montserrat"/>
              </a:rPr>
              <a:t>  § 6 º É facultado aos Estados e ao Distrito Federal vincular a fundo estadual de fomento à cultura até cinco décimos por cento de sua receita tributária líquida, para o financiamento de programas e projetos culturais, vedada a aplicação desses recursos no pagamento de: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4E2A27"/>
              </a:solidFill>
              <a:latin typeface="Montserrat"/>
              <a:ea typeface="Montserrat"/>
            </a:endParaR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 I - despesas com pessoal e encargos sociais;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 II - serviço da dívida;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 III - qualquer outra despesa corrente não vinculada diretamente aos investimentos ou ações apoiados.   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4200"/>
              </a:lnSpc>
            </a:pPr>
            <a:endParaRPr lang="en-US" sz="3000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4E2A27"/>
              </a:solidFill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14322" y="-4144931"/>
            <a:ext cx="2986224" cy="5502275"/>
            <a:chOff x="0" y="0"/>
            <a:chExt cx="786495" cy="1449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19221" y="3193930"/>
            <a:ext cx="15400998" cy="474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9"/>
              </a:lnSpc>
            </a:pPr>
            <a:r>
              <a:rPr lang="en-US" sz="3363">
                <a:solidFill>
                  <a:srgbClr val="4E2A27"/>
                </a:solidFill>
                <a:latin typeface="Montserrat"/>
              </a:rPr>
              <a:t> Art. 216-A. O Sistema Nacional de Cultura, organizado em regime de colaboração, de forma descentralizada e participativa, institui um processo de gestão e promoção conjunta de políticas públicas de cultura, democráticas e permanentes, pactuadas entre os entes da Federação e a sociedade, tendo por objetivo promover o desenvolvimento humano, social e econômico com pleno exercício dos direitos culturais. </a:t>
            </a:r>
          </a:p>
          <a:p>
            <a:pPr>
              <a:lnSpc>
                <a:spcPts val="4709"/>
              </a:lnSpc>
              <a:spcBef>
                <a:spcPct val="0"/>
              </a:spcBef>
            </a:pPr>
            <a:endParaRPr lang="en-US" sz="3363">
              <a:solidFill>
                <a:srgbClr val="4E2A27"/>
              </a:solidFill>
              <a:latin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907434" y="6104702"/>
            <a:ext cx="521803" cy="6307196"/>
            <a:chOff x="0" y="0"/>
            <a:chExt cx="137430" cy="16611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O Sistema Nacional de Cultura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509242" y="8306447"/>
            <a:ext cx="9269515" cy="951853"/>
            <a:chOff x="0" y="0"/>
            <a:chExt cx="12359354" cy="126913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359354" cy="1269137"/>
              <a:chOff x="0" y="0"/>
              <a:chExt cx="1978739" cy="20319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78739" cy="203190"/>
              </a:xfrm>
              <a:custGeom>
                <a:avLst/>
                <a:gdLst/>
                <a:ahLst/>
                <a:cxnLst/>
                <a:rect l="l" t="t" r="r" b="b"/>
                <a:pathLst>
                  <a:path w="1978739" h="203190">
                    <a:moveTo>
                      <a:pt x="46656" y="0"/>
                    </a:moveTo>
                    <a:lnTo>
                      <a:pt x="1932083" y="0"/>
                    </a:lnTo>
                    <a:cubicBezTo>
                      <a:pt x="1944457" y="0"/>
                      <a:pt x="1956324" y="4916"/>
                      <a:pt x="1965074" y="13665"/>
                    </a:cubicBezTo>
                    <a:cubicBezTo>
                      <a:pt x="1973823" y="22415"/>
                      <a:pt x="1978739" y="34282"/>
                      <a:pt x="1978739" y="46656"/>
                    </a:cubicBezTo>
                    <a:lnTo>
                      <a:pt x="1978739" y="156533"/>
                    </a:lnTo>
                    <a:cubicBezTo>
                      <a:pt x="1978739" y="168907"/>
                      <a:pt x="1973823" y="180775"/>
                      <a:pt x="1965074" y="189524"/>
                    </a:cubicBezTo>
                    <a:cubicBezTo>
                      <a:pt x="1956324" y="198274"/>
                      <a:pt x="1944457" y="203190"/>
                      <a:pt x="1932083" y="203190"/>
                    </a:cubicBezTo>
                    <a:lnTo>
                      <a:pt x="46656" y="203190"/>
                    </a:lnTo>
                    <a:cubicBezTo>
                      <a:pt x="34282" y="203190"/>
                      <a:pt x="22415" y="198274"/>
                      <a:pt x="13665" y="189524"/>
                    </a:cubicBezTo>
                    <a:cubicBezTo>
                      <a:pt x="4916" y="180775"/>
                      <a:pt x="0" y="168907"/>
                      <a:pt x="0" y="156533"/>
                    </a:cubicBezTo>
                    <a:lnTo>
                      <a:pt x="0" y="46656"/>
                    </a:lnTo>
                    <a:cubicBezTo>
                      <a:pt x="0" y="34282"/>
                      <a:pt x="4916" y="22415"/>
                      <a:pt x="13665" y="13665"/>
                    </a:cubicBezTo>
                    <a:cubicBezTo>
                      <a:pt x="22415" y="4916"/>
                      <a:pt x="34282" y="0"/>
                      <a:pt x="46656" y="0"/>
                    </a:cubicBezTo>
                    <a:close/>
                  </a:path>
                </a:pathLst>
              </a:custGeom>
              <a:solidFill>
                <a:srgbClr val="BD9477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978739" cy="241290"/>
              </a:xfrm>
              <a:prstGeom prst="rect">
                <a:avLst/>
              </a:prstGeom>
            </p:spPr>
            <p:txBody>
              <a:bodyPr lIns="57221" tIns="57221" rIns="57221" bIns="5722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744425" y="282698"/>
              <a:ext cx="11109816" cy="714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1"/>
                </a:lnSpc>
              </a:pPr>
              <a:r>
                <a:rPr lang="en-US" sz="3701" spc="-181">
                  <a:solidFill>
                    <a:srgbClr val="FFFFFF"/>
                  </a:solidFill>
                  <a:latin typeface="Montserrat Bold"/>
                </a:rPr>
                <a:t>Redação dada pela EC nº 71 de 2012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14322" y="8547512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19221" y="3450036"/>
            <a:ext cx="16024605" cy="494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4E2A27"/>
                </a:solidFill>
                <a:latin typeface="Montserrat"/>
              </a:rPr>
              <a:t>O SNC institui um </a:t>
            </a:r>
            <a:r>
              <a:rPr lang="en-US" sz="3500">
                <a:solidFill>
                  <a:srgbClr val="4E2A27"/>
                </a:solidFill>
                <a:latin typeface="Montserrat Bold"/>
              </a:rPr>
              <a:t>processo de gestão e promoção conjunta de políticas públicas de cultura, democráticas e permanentes</a:t>
            </a:r>
            <a:r>
              <a:rPr lang="en-US" sz="3500">
                <a:solidFill>
                  <a:srgbClr val="4E2A27"/>
                </a:solidFill>
                <a:latin typeface="Montserrat"/>
              </a:rPr>
              <a:t>, pactuadas entre os estados, municípios e a sociedade. </a:t>
            </a:r>
          </a:p>
          <a:p>
            <a:pPr>
              <a:lnSpc>
                <a:spcPts val="4900"/>
              </a:lnSpc>
            </a:pPr>
            <a:endParaRPr lang="en-US" sz="3500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4900"/>
              </a:lnSpc>
            </a:pPr>
            <a:r>
              <a:rPr lang="en-US" sz="3500">
                <a:solidFill>
                  <a:srgbClr val="4E2A27"/>
                </a:solidFill>
                <a:latin typeface="Montserrat"/>
              </a:rPr>
              <a:t>Busca </a:t>
            </a:r>
            <a:r>
              <a:rPr lang="en-US" sz="3500">
                <a:solidFill>
                  <a:srgbClr val="4E2A27"/>
                </a:solidFill>
                <a:latin typeface="Montserrat Bold"/>
              </a:rPr>
              <a:t>capilarizar e democratizar a gestão entre os entes federados</a:t>
            </a:r>
            <a:r>
              <a:rPr lang="en-US" sz="3500">
                <a:solidFill>
                  <a:srgbClr val="4E2A27"/>
                </a:solidFill>
                <a:latin typeface="Montserrat"/>
              </a:rPr>
              <a:t>, através de conselhos, planos e fundos de cultura a fim de promover a participação social e a cidadania.</a:t>
            </a:r>
          </a:p>
          <a:p>
            <a:pPr>
              <a:lnSpc>
                <a:spcPts val="4900"/>
              </a:lnSpc>
              <a:spcBef>
                <a:spcPct val="0"/>
              </a:spcBef>
            </a:pPr>
            <a:endParaRPr lang="en-US" sz="3500">
              <a:solidFill>
                <a:srgbClr val="4E2A27"/>
              </a:solidFill>
              <a:latin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907434" y="6104702"/>
            <a:ext cx="521803" cy="6307196"/>
            <a:chOff x="0" y="0"/>
            <a:chExt cx="137430" cy="16611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O Sistema Nacional de Cultura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7907434" y="6104702"/>
            <a:ext cx="521803" cy="6307196"/>
            <a:chOff x="0" y="0"/>
            <a:chExt cx="137430" cy="16611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O Sistema Nacional de Cultura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19221" y="3224383"/>
            <a:ext cx="18665327" cy="11108495"/>
            <a:chOff x="0" y="0"/>
            <a:chExt cx="24887103" cy="14811326"/>
          </a:xfrm>
        </p:grpSpPr>
        <p:grpSp>
          <p:nvGrpSpPr>
            <p:cNvPr id="11" name="Group 11"/>
            <p:cNvGrpSpPr/>
            <p:nvPr/>
          </p:nvGrpSpPr>
          <p:grpSpPr>
            <a:xfrm>
              <a:off x="20905471" y="7474959"/>
              <a:ext cx="3981632" cy="7336367"/>
              <a:chOff x="0" y="0"/>
              <a:chExt cx="786495" cy="144915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86495" cy="1449159"/>
              </a:xfrm>
              <a:custGeom>
                <a:avLst/>
                <a:gdLst/>
                <a:ahLst/>
                <a:cxnLst/>
                <a:rect l="l" t="t" r="r" b="b"/>
                <a:pathLst>
                  <a:path w="786495" h="1449159">
                    <a:moveTo>
                      <a:pt x="0" y="0"/>
                    </a:moveTo>
                    <a:lnTo>
                      <a:pt x="786495" y="0"/>
                    </a:lnTo>
                    <a:lnTo>
                      <a:pt x="786495" y="1449159"/>
                    </a:lnTo>
                    <a:lnTo>
                      <a:pt x="0" y="1449159"/>
                    </a:lnTo>
                    <a:close/>
                  </a:path>
                </a:pathLst>
              </a:custGeom>
              <a:solidFill>
                <a:srgbClr val="BD9477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786495" cy="14872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911313" y="-38100"/>
              <a:ext cx="20143788" cy="9067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  <a:spcBef>
                  <a:spcPct val="0"/>
                </a:spcBef>
              </a:pPr>
              <a:endParaRPr/>
            </a:p>
            <a:p>
              <a:pPr>
                <a:lnSpc>
                  <a:spcPts val="3499"/>
                </a:lnSpc>
                <a:spcBef>
                  <a:spcPct val="0"/>
                </a:spcBef>
              </a:pPr>
              <a:endParaRPr/>
            </a:p>
            <a:p>
              <a:pPr>
                <a:lnSpc>
                  <a:spcPts val="3999"/>
                </a:lnSpc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diversidade 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das expressões culturais;</a:t>
              </a:r>
            </a:p>
            <a:p>
              <a:pPr>
                <a:lnSpc>
                  <a:spcPts val="3999"/>
                </a:lnSpc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999"/>
                </a:lnSpc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universalização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do acesso aos bens e serviços culturais;</a:t>
              </a:r>
            </a:p>
            <a:p>
              <a:pPr>
                <a:lnSpc>
                  <a:spcPts val="3999"/>
                </a:lnSpc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999"/>
                </a:lnSpc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fomento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à produção, difusão e circulação de conhecimento e bens culturais;</a:t>
              </a:r>
            </a:p>
            <a:p>
              <a:pPr>
                <a:lnSpc>
                  <a:spcPts val="3999"/>
                </a:lnSpc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999"/>
                </a:lnSpc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cooperação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entre os entes federados, os agentes públicos e privados atuantes na área cultural;</a:t>
              </a:r>
            </a:p>
            <a:p>
              <a:pPr>
                <a:lnSpc>
                  <a:spcPts val="3999"/>
                </a:lnSpc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999"/>
                </a:lnSpc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integração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e interação na execução das políticas, programas, projetos e ações desenvolvidas;</a:t>
              </a:r>
            </a:p>
            <a:p>
              <a:pPr>
                <a:lnSpc>
                  <a:spcPts val="3999"/>
                </a:lnSpc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499"/>
                </a:lnSpc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complementaridade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nos papéis dos agentes culturais;</a:t>
              </a:r>
            </a:p>
            <a:p>
              <a:pPr>
                <a:lnSpc>
                  <a:spcPts val="3999"/>
                </a:lnSpc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5400000">
              <a:off x="77929" y="1148889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9" y="0"/>
                  </a:lnTo>
                  <a:lnTo>
                    <a:pt x="626759" y="626759"/>
                  </a:lnTo>
                  <a:lnTo>
                    <a:pt x="0" y="62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77929" y="2504593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9" y="0"/>
                  </a:lnTo>
                  <a:lnTo>
                    <a:pt x="626759" y="626758"/>
                  </a:lnTo>
                  <a:lnTo>
                    <a:pt x="0" y="62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5400000">
              <a:off x="77929" y="3855251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9" y="0"/>
                  </a:lnTo>
                  <a:lnTo>
                    <a:pt x="626759" y="626759"/>
                  </a:lnTo>
                  <a:lnTo>
                    <a:pt x="0" y="62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5400000">
              <a:off x="77929" y="5205910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9" y="0"/>
                  </a:lnTo>
                  <a:lnTo>
                    <a:pt x="626759" y="626758"/>
                  </a:lnTo>
                  <a:lnTo>
                    <a:pt x="0" y="62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5400000">
              <a:off x="0" y="6556568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9"/>
                  </a:lnTo>
                  <a:lnTo>
                    <a:pt x="0" y="62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5400000">
              <a:off x="0" y="7907227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8"/>
                  </a:lnTo>
                  <a:lnTo>
                    <a:pt x="0" y="62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419221" y="3186283"/>
            <a:ext cx="6500217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  <a:ea typeface="Montserrat"/>
              </a:rPr>
              <a:t>São seus princípios (§1º, art. 216-A, CRFB):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7979474" y="-2124898"/>
            <a:ext cx="521803" cy="6307196"/>
            <a:chOff x="0" y="0"/>
            <a:chExt cx="137430" cy="16611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O Sistema Nacional de Cultura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098324" y="8830603"/>
            <a:ext cx="2986224" cy="5502275"/>
            <a:chOff x="0" y="0"/>
            <a:chExt cx="786495" cy="14491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9221" y="3224383"/>
            <a:ext cx="15791325" cy="6772275"/>
            <a:chOff x="0" y="0"/>
            <a:chExt cx="21055101" cy="9029700"/>
          </a:xfrm>
        </p:grpSpPr>
        <p:sp>
          <p:nvSpPr>
            <p:cNvPr id="14" name="TextBox 14"/>
            <p:cNvSpPr txBox="1"/>
            <p:nvPr/>
          </p:nvSpPr>
          <p:spPr>
            <a:xfrm>
              <a:off x="911313" y="-38100"/>
              <a:ext cx="20143788" cy="9067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  <a:spcBef>
                  <a:spcPct val="0"/>
                </a:spcBef>
              </a:pPr>
              <a:endParaRPr/>
            </a:p>
            <a:p>
              <a:pPr>
                <a:lnSpc>
                  <a:spcPts val="3499"/>
                </a:lnSpc>
                <a:spcBef>
                  <a:spcPct val="0"/>
                </a:spcBef>
              </a:pPr>
              <a:endParaRPr/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transversalidade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das políticas culturais;</a:t>
              </a: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autonomia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dos entes federados e das instituições da sociedade civil;</a:t>
              </a: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transparência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e compartilhamento das informações;</a:t>
              </a: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democratização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dos processos decisórios com participação e controle social;</a:t>
              </a: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descentralização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articulada e pactuada da gestão, dos recursos e das ações;</a:t>
              </a:r>
            </a:p>
            <a:p>
              <a:pPr>
                <a:lnSpc>
                  <a:spcPts val="3999"/>
                </a:lnSpc>
                <a:spcBef>
                  <a:spcPct val="0"/>
                </a:spcBef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499"/>
                </a:lnSpc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ampliação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progressiva dos recursos contidos nos orçamentos públicos para a cultura</a:t>
              </a: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.</a:t>
              </a:r>
            </a:p>
            <a:p>
              <a:pPr>
                <a:lnSpc>
                  <a:spcPts val="3999"/>
                </a:lnSpc>
              </a:pPr>
              <a:endParaRPr lang="en-US" sz="2499">
                <a:solidFill>
                  <a:srgbClr val="4E2A27"/>
                </a:solidFill>
                <a:latin typeface="Montserrat Bold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5400000">
              <a:off x="77929" y="1148889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9" y="0"/>
                  </a:lnTo>
                  <a:lnTo>
                    <a:pt x="626759" y="626759"/>
                  </a:lnTo>
                  <a:lnTo>
                    <a:pt x="0" y="62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77929" y="2504593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9" y="0"/>
                  </a:lnTo>
                  <a:lnTo>
                    <a:pt x="626759" y="626758"/>
                  </a:lnTo>
                  <a:lnTo>
                    <a:pt x="0" y="62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5400000">
              <a:off x="77929" y="3855251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9" y="0"/>
                  </a:lnTo>
                  <a:lnTo>
                    <a:pt x="626759" y="626759"/>
                  </a:lnTo>
                  <a:lnTo>
                    <a:pt x="0" y="62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5400000">
              <a:off x="77929" y="5205910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9" y="0"/>
                  </a:lnTo>
                  <a:lnTo>
                    <a:pt x="626759" y="626758"/>
                  </a:lnTo>
                  <a:lnTo>
                    <a:pt x="0" y="62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5400000">
              <a:off x="0" y="6556568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9"/>
                  </a:lnTo>
                  <a:lnTo>
                    <a:pt x="0" y="62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5400000">
              <a:off x="0" y="7907227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8"/>
                  </a:lnTo>
                  <a:lnTo>
                    <a:pt x="0" y="62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419221" y="3186283"/>
            <a:ext cx="6500217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  <a:ea typeface="Montserrat"/>
              </a:rPr>
              <a:t>São seus princípios (§1º, art. 216-A, CRFB):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979474" y="-2124898"/>
            <a:ext cx="521803" cy="6307196"/>
            <a:chOff x="0" y="0"/>
            <a:chExt cx="137430" cy="16611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098324" y="8830603"/>
            <a:ext cx="2986224" cy="5502275"/>
            <a:chOff x="0" y="0"/>
            <a:chExt cx="786495" cy="14491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102706" y="3252958"/>
            <a:ext cx="15107841" cy="6872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4"/>
              </a:lnSpc>
            </a:pPr>
            <a:endParaRPr/>
          </a:p>
          <a:p>
            <a:pPr>
              <a:lnSpc>
                <a:spcPts val="2774"/>
              </a:lnSpc>
            </a:pPr>
            <a:endParaRPr/>
          </a:p>
          <a:p>
            <a:pPr>
              <a:lnSpc>
                <a:spcPts val="2774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órgãos gestores da cultura;</a:t>
            </a:r>
          </a:p>
          <a:p>
            <a:pPr>
              <a:lnSpc>
                <a:spcPts val="2774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2774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conselhos de política cultural;</a:t>
            </a:r>
          </a:p>
          <a:p>
            <a:pPr>
              <a:lnSpc>
                <a:spcPts val="2774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2774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conferências de cultura;</a:t>
            </a:r>
          </a:p>
          <a:p>
            <a:pPr>
              <a:lnSpc>
                <a:spcPts val="2774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2774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comissões Intergestores;</a:t>
            </a:r>
          </a:p>
          <a:p>
            <a:pPr>
              <a:lnSpc>
                <a:spcPts val="2774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2774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planos de cultura;</a:t>
            </a:r>
          </a:p>
          <a:p>
            <a:pPr>
              <a:lnSpc>
                <a:spcPts val="2774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2774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sistemas de financiamento à cultura;</a:t>
            </a:r>
          </a:p>
          <a:p>
            <a:pPr>
              <a:lnSpc>
                <a:spcPts val="2774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2774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sistemas de informações e indicadores culturais;</a:t>
            </a:r>
          </a:p>
          <a:p>
            <a:pPr>
              <a:lnSpc>
                <a:spcPts val="2774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2774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programas de formação na área da cultura;</a:t>
            </a:r>
          </a:p>
          <a:p>
            <a:pPr>
              <a:lnSpc>
                <a:spcPts val="2774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2774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sistemas setoriais de cultura.</a:t>
            </a:r>
          </a:p>
          <a:p>
            <a:pPr>
              <a:lnSpc>
                <a:spcPts val="29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</p:txBody>
      </p:sp>
      <p:sp>
        <p:nvSpPr>
          <p:cNvPr id="12" name="Freeform 12"/>
          <p:cNvSpPr/>
          <p:nvPr/>
        </p:nvSpPr>
        <p:spPr>
          <a:xfrm rot="5400000">
            <a:off x="1477668" y="3899639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477668" y="4560208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8"/>
                </a:lnTo>
                <a:lnTo>
                  <a:pt x="0" y="470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477668" y="5258876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477668" y="5938495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1487193" y="6627639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1477668" y="7316783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400000">
            <a:off x="1487193" y="7996402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400000">
            <a:off x="1487193" y="8656971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400000">
            <a:off x="1487193" y="9355640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8"/>
                </a:lnTo>
                <a:lnTo>
                  <a:pt x="0" y="470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355024" y="3132924"/>
            <a:ext cx="6743301" cy="6551280"/>
          </a:xfrm>
          <a:custGeom>
            <a:avLst/>
            <a:gdLst/>
            <a:ahLst/>
            <a:cxnLst/>
            <a:rect l="l" t="t" r="r" b="b"/>
            <a:pathLst>
              <a:path w="6743301" h="6551280">
                <a:moveTo>
                  <a:pt x="0" y="0"/>
                </a:moveTo>
                <a:lnTo>
                  <a:pt x="6743300" y="0"/>
                </a:lnTo>
                <a:lnTo>
                  <a:pt x="6743300" y="6551280"/>
                </a:lnTo>
                <a:lnTo>
                  <a:pt x="0" y="65512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O Sistema Nacional de Cultura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44851" y="3228293"/>
            <a:ext cx="7230368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  <a:ea typeface="Montserrat"/>
              </a:rPr>
              <a:t>São seus componentes (§2º, art. 216-A, CRFB):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766197" y="5274544"/>
            <a:ext cx="521803" cy="6307196"/>
            <a:chOff x="0" y="0"/>
            <a:chExt cx="137430" cy="16611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94888" y="8830603"/>
            <a:ext cx="2986224" cy="5502275"/>
            <a:chOff x="0" y="0"/>
            <a:chExt cx="786495" cy="14491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O Sistema Nacional de Cultura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3386546"/>
            <a:ext cx="13468873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4E2A27"/>
                </a:solidFill>
                <a:latin typeface="Montserrat"/>
              </a:rPr>
              <a:t>De acordo com o Ministério da Cultura,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522986" y="4484461"/>
            <a:ext cx="11936388" cy="3642162"/>
            <a:chOff x="0" y="0"/>
            <a:chExt cx="15915184" cy="4856216"/>
          </a:xfrm>
        </p:grpSpPr>
        <p:sp>
          <p:nvSpPr>
            <p:cNvPr id="15" name="Freeform 15"/>
            <p:cNvSpPr/>
            <p:nvPr/>
          </p:nvSpPr>
          <p:spPr>
            <a:xfrm>
              <a:off x="1841700" y="0"/>
              <a:ext cx="1965709" cy="2922960"/>
            </a:xfrm>
            <a:custGeom>
              <a:avLst/>
              <a:gdLst/>
              <a:ahLst/>
              <a:cxnLst/>
              <a:rect l="l" t="t" r="r" b="b"/>
              <a:pathLst>
                <a:path w="1965709" h="2922960">
                  <a:moveTo>
                    <a:pt x="0" y="0"/>
                  </a:moveTo>
                  <a:lnTo>
                    <a:pt x="1965710" y="0"/>
                  </a:lnTo>
                  <a:lnTo>
                    <a:pt x="1965710" y="2922960"/>
                  </a:lnTo>
                  <a:lnTo>
                    <a:pt x="0" y="292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3187285"/>
              <a:ext cx="5649110" cy="817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80"/>
                </a:lnSpc>
                <a:spcBef>
                  <a:spcPct val="0"/>
                </a:spcBef>
              </a:pPr>
              <a:r>
                <a:rPr lang="en-US" sz="3700">
                  <a:solidFill>
                    <a:srgbClr val="4E2A27"/>
                  </a:solidFill>
                  <a:latin typeface="Montserrat"/>
                </a:rPr>
                <a:t>3.554 municípios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410787" y="3187285"/>
              <a:ext cx="5504397" cy="1668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74"/>
                </a:lnSpc>
                <a:spcBef>
                  <a:spcPct val="0"/>
                </a:spcBef>
              </a:pPr>
              <a:r>
                <a:rPr lang="en-US" sz="3696">
                  <a:solidFill>
                    <a:srgbClr val="4E2A27"/>
                  </a:solidFill>
                  <a:latin typeface="Montserrat"/>
                </a:rPr>
                <a:t>Os 26 Estados e o Distrito Federal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1609726" y="0"/>
              <a:ext cx="1965709" cy="2922960"/>
            </a:xfrm>
            <a:custGeom>
              <a:avLst/>
              <a:gdLst/>
              <a:ahLst/>
              <a:cxnLst/>
              <a:rect l="l" t="t" r="r" b="b"/>
              <a:pathLst>
                <a:path w="1965709" h="2922960">
                  <a:moveTo>
                    <a:pt x="0" y="0"/>
                  </a:moveTo>
                  <a:lnTo>
                    <a:pt x="1965709" y="0"/>
                  </a:lnTo>
                  <a:lnTo>
                    <a:pt x="1965709" y="2922960"/>
                  </a:lnTo>
                  <a:lnTo>
                    <a:pt x="0" y="292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1419221" y="8595653"/>
            <a:ext cx="13468873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4E2A27"/>
                </a:solidFill>
                <a:latin typeface="Montserrat"/>
              </a:rPr>
              <a:t>Aderiram ao SNC.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14322" y="8547512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19221" y="3073964"/>
            <a:ext cx="1602460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A comunicação social é o meio de fruição do direito à cultura - e a Constituição trata sobre ela nos arts. 220 a 224: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907434" y="6104702"/>
            <a:ext cx="521803" cy="6307196"/>
            <a:chOff x="0" y="0"/>
            <a:chExt cx="137430" cy="16611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Comunicação Social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9221" y="4673131"/>
            <a:ext cx="16024605" cy="479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Art. 220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. A manifestação do pensamento, a criação, a expressão e a informação, sob qualquer forma, processo ou veículo não sofrerão qualquer restrição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, observado o disposto nesta Constituição.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  <a:ea typeface="Montserrat"/>
              </a:rPr>
              <a:t> § 1º Nenhuma lei conterá dispositivo que possa constituir embaraço à plena liberdade de informação jornalística em qualquer veículo de comunicação social, observado o disposto no art. 5º, IV, V, X, XIII e XIV.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  <a:ea typeface="Montserrat"/>
            </a:endParaRP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  <a:ea typeface="Montserrat"/>
              </a:rPr>
              <a:t>§ 2º É vedada toda e qualquer censura de natureza política, ideológica e artística.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  <a:ea typeface="Montserrat"/>
            </a:endParaRPr>
          </a:p>
          <a:p>
            <a:pPr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4E2A27"/>
              </a:solidFill>
              <a:latin typeface="Montserrat"/>
              <a:ea typeface="Montserra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-1302995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766197" y="-2746792"/>
            <a:ext cx="521803" cy="6307196"/>
            <a:chOff x="0" y="0"/>
            <a:chExt cx="137430" cy="16611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Comunicação Social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3049986"/>
            <a:ext cx="16024605" cy="7990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4E2A27"/>
                </a:solidFill>
                <a:latin typeface="Montserrat"/>
                <a:ea typeface="Montserrat"/>
              </a:rPr>
              <a:t> § 3º Compete à lei federal: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4E2A27"/>
              </a:solidFill>
              <a:latin typeface="Montserrat"/>
              <a:ea typeface="Montserrat"/>
            </a:endParaRP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4E2A27"/>
                </a:solidFill>
                <a:latin typeface="Montserrat"/>
              </a:rPr>
              <a:t> I - regular as diversões e espetáculos públicos, cabendo ao Poder Público informar sobre a natureza deles, as faixas etárias a que não se recomendem, locais e horários em que sua apresentação se mostre inadequada;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4E2A27"/>
                </a:solidFill>
                <a:latin typeface="Montserrat"/>
              </a:rPr>
              <a:t> II - estabelecer os meios legais que garantam à pessoa e à família a possibilidade de se defenderem de programas ou programações de rádio e televisão que contrariem o disposto no art. 221, bem como da propaganda de produtos, práticas e serviços que possam ser nocivos à saúde e ao meio ambiente.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4E2A27"/>
                </a:solidFill>
                <a:latin typeface="Montserrat"/>
                <a:ea typeface="Montserrat"/>
              </a:rPr>
              <a:t> § 4º A propaganda comercial de tabaco, bebidas alcoólicas, agrotóxicos, medicamentos e terapias estará sujeita a restrições legais, nos termos do inciso II do parágrafo anterior, e conterá, sempre que necessário, advertência sobre os malefícios decorrentes de seu uso.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4E2A27"/>
              </a:solidFill>
              <a:latin typeface="Montserrat"/>
              <a:ea typeface="Montserrat"/>
            </a:endParaRP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4E2A27"/>
                </a:solidFill>
                <a:latin typeface="Montserrat"/>
                <a:ea typeface="Montserrat"/>
              </a:rPr>
              <a:t> § 5º Os meios de comunicação social não podem, direta ou indiretamente, ser objeto de monopólio ou oligopólio.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4E2A27"/>
              </a:solidFill>
              <a:latin typeface="Montserrat"/>
              <a:ea typeface="Montserrat"/>
            </a:endParaRP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4E2A27"/>
                </a:solidFill>
                <a:latin typeface="Montserrat"/>
                <a:ea typeface="Montserrat"/>
              </a:rPr>
              <a:t> § 6º A publicação de veículo impresso de comunicação independe de licença de autoridade.</a:t>
            </a:r>
          </a:p>
          <a:p>
            <a:pPr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4E2A27"/>
              </a:solidFill>
              <a:latin typeface="Montserrat"/>
              <a:ea typeface="Montserrat"/>
            </a:endParaRPr>
          </a:p>
          <a:p>
            <a:pPr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4E2A27"/>
              </a:solidFill>
              <a:latin typeface="Montserrat"/>
              <a:ea typeface="Montserrat"/>
            </a:endParaRPr>
          </a:p>
          <a:p>
            <a:pPr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4E2A27"/>
              </a:solidFill>
              <a:latin typeface="Montserrat"/>
              <a:ea typeface="Montserra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-1302995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766197" y="-2746792"/>
            <a:ext cx="521803" cy="6307196"/>
            <a:chOff x="0" y="0"/>
            <a:chExt cx="137430" cy="16611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Comunicação Social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419221" y="4738329"/>
            <a:ext cx="16075114" cy="3910752"/>
            <a:chOff x="0" y="0"/>
            <a:chExt cx="21433485" cy="5214336"/>
          </a:xfrm>
        </p:grpSpPr>
        <p:sp>
          <p:nvSpPr>
            <p:cNvPr id="14" name="TextBox 14"/>
            <p:cNvSpPr txBox="1"/>
            <p:nvPr/>
          </p:nvSpPr>
          <p:spPr>
            <a:xfrm>
              <a:off x="964077" y="3103"/>
              <a:ext cx="20469408" cy="5211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preferência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a finalidades educativas, artísticas, culturais e informativas;</a:t>
              </a:r>
            </a:p>
            <a:p>
              <a:pPr>
                <a:lnSpc>
                  <a:spcPts val="3499"/>
                </a:lnSpc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499"/>
                </a:lnSpc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promoção da cultura nacional e regional 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e estímulo à produção independente que objetive sua divulgação;</a:t>
              </a:r>
            </a:p>
            <a:p>
              <a:pPr>
                <a:lnSpc>
                  <a:spcPts val="3499"/>
                </a:lnSpc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499"/>
                </a:lnSpc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regionalização da produção cultural, artística e jornalística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, conforme percentuais estabelecidos em lei;</a:t>
              </a:r>
            </a:p>
            <a:p>
              <a:pPr>
                <a:lnSpc>
                  <a:spcPts val="3499"/>
                </a:lnSpc>
              </a:pPr>
              <a:endParaRPr lang="en-US" sz="2499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4E2A27"/>
                  </a:solidFill>
                  <a:latin typeface="Montserrat Bold"/>
                </a:rPr>
                <a:t>respeito aos valores éticos e sociais</a:t>
              </a:r>
              <a:r>
                <a:rPr lang="en-US" sz="2499">
                  <a:solidFill>
                    <a:srgbClr val="4E2A27"/>
                  </a:solidFill>
                  <a:latin typeface="Montserrat"/>
                </a:rPr>
                <a:t> da pessoa e da família.</a:t>
              </a:r>
            </a:p>
          </p:txBody>
        </p:sp>
        <p:sp>
          <p:nvSpPr>
            <p:cNvPr id="15" name="Freeform 15"/>
            <p:cNvSpPr/>
            <p:nvPr/>
          </p:nvSpPr>
          <p:spPr>
            <a:xfrm rot="5400000">
              <a:off x="0" y="0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8"/>
                  </a:lnTo>
                  <a:lnTo>
                    <a:pt x="0" y="62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0" y="1223689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8"/>
                  </a:lnTo>
                  <a:lnTo>
                    <a:pt x="0" y="62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5400000">
              <a:off x="0" y="2906719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9"/>
                  </a:lnTo>
                  <a:lnTo>
                    <a:pt x="0" y="62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5400000">
              <a:off x="0" y="4587578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8"/>
                  </a:lnTo>
                  <a:lnTo>
                    <a:pt x="0" y="62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1389462" y="3334979"/>
            <a:ext cx="15869838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Art. 221.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A produção e a programação das emissoras de rádio e televisão atenderão aos seguintes princípios: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9144000" y="2084003"/>
            <a:ext cx="2383354" cy="376233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229267" y="5865389"/>
            <a:ext cx="582946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1527354" y="5460597"/>
            <a:ext cx="4790267" cy="771485"/>
            <a:chOff x="0" y="0"/>
            <a:chExt cx="6387023" cy="102864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87023" cy="1028647"/>
              <a:chOff x="0" y="0"/>
              <a:chExt cx="1261634" cy="2031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61634" cy="203190"/>
              </a:xfrm>
              <a:custGeom>
                <a:avLst/>
                <a:gdLst/>
                <a:ahLst/>
                <a:cxnLst/>
                <a:rect l="l" t="t" r="r" b="b"/>
                <a:pathLst>
                  <a:path w="1261634" h="203190">
                    <a:moveTo>
                      <a:pt x="82425" y="0"/>
                    </a:moveTo>
                    <a:lnTo>
                      <a:pt x="1179209" y="0"/>
                    </a:lnTo>
                    <a:cubicBezTo>
                      <a:pt x="1201070" y="0"/>
                      <a:pt x="1222035" y="8684"/>
                      <a:pt x="1237492" y="24142"/>
                    </a:cubicBezTo>
                    <a:cubicBezTo>
                      <a:pt x="1252950" y="39599"/>
                      <a:pt x="1261634" y="60565"/>
                      <a:pt x="1261634" y="82425"/>
                    </a:cubicBezTo>
                    <a:lnTo>
                      <a:pt x="1261634" y="120765"/>
                    </a:lnTo>
                    <a:cubicBezTo>
                      <a:pt x="1261634" y="142625"/>
                      <a:pt x="1252950" y="163590"/>
                      <a:pt x="1237492" y="179048"/>
                    </a:cubicBezTo>
                    <a:cubicBezTo>
                      <a:pt x="1222035" y="194505"/>
                      <a:pt x="1201070" y="203190"/>
                      <a:pt x="1179209" y="203190"/>
                    </a:cubicBezTo>
                    <a:lnTo>
                      <a:pt x="82425" y="203190"/>
                    </a:lnTo>
                    <a:cubicBezTo>
                      <a:pt x="36903" y="203190"/>
                      <a:pt x="0" y="166287"/>
                      <a:pt x="0" y="120765"/>
                    </a:cubicBezTo>
                    <a:lnTo>
                      <a:pt x="0" y="82425"/>
                    </a:lnTo>
                    <a:cubicBezTo>
                      <a:pt x="0" y="36903"/>
                      <a:pt x="36903" y="0"/>
                      <a:pt x="82425" y="0"/>
                    </a:cubicBezTo>
                    <a:close/>
                  </a:path>
                </a:pathLst>
              </a:custGeom>
              <a:solidFill>
                <a:srgbClr val="BD9477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261634" cy="2412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522381" y="238099"/>
              <a:ext cx="5552446" cy="581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r>
                <a:rPr lang="en-US" sz="3000" spc="-147">
                  <a:solidFill>
                    <a:srgbClr val="FFFFFF"/>
                  </a:solidFill>
                  <a:latin typeface="Montserrat Bold"/>
                </a:rPr>
                <a:t>Dimensão Econômica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 flipV="1">
            <a:off x="6748867" y="2084003"/>
            <a:ext cx="2395133" cy="376233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1958600" y="5460597"/>
            <a:ext cx="4790267" cy="771485"/>
            <a:chOff x="0" y="0"/>
            <a:chExt cx="6387023" cy="102864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6387023" cy="1028647"/>
              <a:chOff x="0" y="0"/>
              <a:chExt cx="1261634" cy="2031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261634" cy="203190"/>
              </a:xfrm>
              <a:custGeom>
                <a:avLst/>
                <a:gdLst/>
                <a:ahLst/>
                <a:cxnLst/>
                <a:rect l="l" t="t" r="r" b="b"/>
                <a:pathLst>
                  <a:path w="1261634" h="203190">
                    <a:moveTo>
                      <a:pt x="82425" y="0"/>
                    </a:moveTo>
                    <a:lnTo>
                      <a:pt x="1179209" y="0"/>
                    </a:lnTo>
                    <a:cubicBezTo>
                      <a:pt x="1201070" y="0"/>
                      <a:pt x="1222035" y="8684"/>
                      <a:pt x="1237492" y="24142"/>
                    </a:cubicBezTo>
                    <a:cubicBezTo>
                      <a:pt x="1252950" y="39599"/>
                      <a:pt x="1261634" y="60565"/>
                      <a:pt x="1261634" y="82425"/>
                    </a:cubicBezTo>
                    <a:lnTo>
                      <a:pt x="1261634" y="120765"/>
                    </a:lnTo>
                    <a:cubicBezTo>
                      <a:pt x="1261634" y="142625"/>
                      <a:pt x="1252950" y="163590"/>
                      <a:pt x="1237492" y="179048"/>
                    </a:cubicBezTo>
                    <a:cubicBezTo>
                      <a:pt x="1222035" y="194505"/>
                      <a:pt x="1201070" y="203190"/>
                      <a:pt x="1179209" y="203190"/>
                    </a:cubicBezTo>
                    <a:lnTo>
                      <a:pt x="82425" y="203190"/>
                    </a:lnTo>
                    <a:cubicBezTo>
                      <a:pt x="36903" y="203190"/>
                      <a:pt x="0" y="166287"/>
                      <a:pt x="0" y="120765"/>
                    </a:cubicBezTo>
                    <a:lnTo>
                      <a:pt x="0" y="82425"/>
                    </a:lnTo>
                    <a:cubicBezTo>
                      <a:pt x="0" y="36903"/>
                      <a:pt x="36903" y="0"/>
                      <a:pt x="82425" y="0"/>
                    </a:cubicBezTo>
                    <a:close/>
                  </a:path>
                </a:pathLst>
              </a:custGeom>
              <a:solidFill>
                <a:srgbClr val="BD9477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261634" cy="2412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700181" y="238099"/>
              <a:ext cx="5281135" cy="581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r>
                <a:rPr lang="en-US" sz="3000" spc="-147">
                  <a:solidFill>
                    <a:srgbClr val="FFFFFF"/>
                  </a:solidFill>
                  <a:latin typeface="Montserrat Bold"/>
                </a:rPr>
                <a:t>Dimensão Simbólica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48867" y="1312518"/>
            <a:ext cx="4790267" cy="771485"/>
            <a:chOff x="0" y="0"/>
            <a:chExt cx="6387023" cy="1028647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6387023" cy="1028647"/>
              <a:chOff x="0" y="0"/>
              <a:chExt cx="1261634" cy="20319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61634" cy="203190"/>
              </a:xfrm>
              <a:custGeom>
                <a:avLst/>
                <a:gdLst/>
                <a:ahLst/>
                <a:cxnLst/>
                <a:rect l="l" t="t" r="r" b="b"/>
                <a:pathLst>
                  <a:path w="1261634" h="203190">
                    <a:moveTo>
                      <a:pt x="82425" y="0"/>
                    </a:moveTo>
                    <a:lnTo>
                      <a:pt x="1179209" y="0"/>
                    </a:lnTo>
                    <a:cubicBezTo>
                      <a:pt x="1201070" y="0"/>
                      <a:pt x="1222035" y="8684"/>
                      <a:pt x="1237492" y="24142"/>
                    </a:cubicBezTo>
                    <a:cubicBezTo>
                      <a:pt x="1252950" y="39599"/>
                      <a:pt x="1261634" y="60565"/>
                      <a:pt x="1261634" y="82425"/>
                    </a:cubicBezTo>
                    <a:lnTo>
                      <a:pt x="1261634" y="120765"/>
                    </a:lnTo>
                    <a:cubicBezTo>
                      <a:pt x="1261634" y="142625"/>
                      <a:pt x="1252950" y="163590"/>
                      <a:pt x="1237492" y="179048"/>
                    </a:cubicBezTo>
                    <a:cubicBezTo>
                      <a:pt x="1222035" y="194505"/>
                      <a:pt x="1201070" y="203190"/>
                      <a:pt x="1179209" y="203190"/>
                    </a:cubicBezTo>
                    <a:lnTo>
                      <a:pt x="82425" y="203190"/>
                    </a:lnTo>
                    <a:cubicBezTo>
                      <a:pt x="36903" y="203190"/>
                      <a:pt x="0" y="166287"/>
                      <a:pt x="0" y="120765"/>
                    </a:cubicBezTo>
                    <a:lnTo>
                      <a:pt x="0" y="82425"/>
                    </a:lnTo>
                    <a:cubicBezTo>
                      <a:pt x="0" y="36903"/>
                      <a:pt x="36903" y="0"/>
                      <a:pt x="82425" y="0"/>
                    </a:cubicBezTo>
                    <a:close/>
                  </a:path>
                </a:pathLst>
              </a:custGeom>
              <a:solidFill>
                <a:srgbClr val="BD9477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261634" cy="2412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01643" y="238099"/>
              <a:ext cx="4602860" cy="581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r>
                <a:rPr lang="en-US" sz="3000" spc="-147">
                  <a:solidFill>
                    <a:srgbClr val="FFFFFF"/>
                  </a:solidFill>
                  <a:latin typeface="Montserrat Bold"/>
                </a:rPr>
                <a:t>Dimensão Cidadã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97767" y="7497430"/>
            <a:ext cx="16329400" cy="996548"/>
            <a:chOff x="0" y="0"/>
            <a:chExt cx="21772534" cy="132873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125930"/>
              <a:ext cx="441391" cy="44139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9336" y="9336"/>
                <a:ext cx="794129" cy="794129"/>
              </a:xfrm>
              <a:custGeom>
                <a:avLst/>
                <a:gdLst/>
                <a:ahLst/>
                <a:cxnLst/>
                <a:rect l="l" t="t" r="r" b="b"/>
                <a:pathLst>
                  <a:path w="794129" h="794129">
                    <a:moveTo>
                      <a:pt x="425673" y="13236"/>
                    </a:moveTo>
                    <a:lnTo>
                      <a:pt x="425673" y="13236"/>
                    </a:lnTo>
                    <a:cubicBezTo>
                      <a:pt x="443444" y="27257"/>
                      <a:pt x="467230" y="31024"/>
                      <a:pt x="488465" y="23181"/>
                    </a:cubicBezTo>
                    <a:lnTo>
                      <a:pt x="488465" y="23181"/>
                    </a:lnTo>
                    <a:cubicBezTo>
                      <a:pt x="508510" y="15777"/>
                      <a:pt x="531017" y="23090"/>
                      <a:pt x="542881" y="40862"/>
                    </a:cubicBezTo>
                    <a:lnTo>
                      <a:pt x="542882" y="40862"/>
                    </a:lnTo>
                    <a:cubicBezTo>
                      <a:pt x="555451" y="59689"/>
                      <a:pt x="576908" y="70622"/>
                      <a:pt x="599527" y="69724"/>
                    </a:cubicBezTo>
                    <a:lnTo>
                      <a:pt x="599528" y="69724"/>
                    </a:lnTo>
                    <a:cubicBezTo>
                      <a:pt x="620880" y="68877"/>
                      <a:pt x="640025" y="82787"/>
                      <a:pt x="645818" y="103356"/>
                    </a:cubicBezTo>
                    <a:lnTo>
                      <a:pt x="645818" y="103356"/>
                    </a:lnTo>
                    <a:cubicBezTo>
                      <a:pt x="651954" y="125145"/>
                      <a:pt x="668983" y="142174"/>
                      <a:pt x="690772" y="148310"/>
                    </a:cubicBezTo>
                    <a:lnTo>
                      <a:pt x="690772" y="148310"/>
                    </a:lnTo>
                    <a:cubicBezTo>
                      <a:pt x="711341" y="154103"/>
                      <a:pt x="725250" y="173248"/>
                      <a:pt x="724403" y="194600"/>
                    </a:cubicBezTo>
                    <a:lnTo>
                      <a:pt x="724403" y="194601"/>
                    </a:lnTo>
                    <a:cubicBezTo>
                      <a:pt x="723506" y="217220"/>
                      <a:pt x="734439" y="238677"/>
                      <a:pt x="753266" y="251246"/>
                    </a:cubicBezTo>
                    <a:lnTo>
                      <a:pt x="753266" y="251246"/>
                    </a:lnTo>
                    <a:cubicBezTo>
                      <a:pt x="771038" y="263111"/>
                      <a:pt x="778351" y="285618"/>
                      <a:pt x="770947" y="305663"/>
                    </a:cubicBezTo>
                    <a:lnTo>
                      <a:pt x="770947" y="305663"/>
                    </a:lnTo>
                    <a:cubicBezTo>
                      <a:pt x="763103" y="326898"/>
                      <a:pt x="766871" y="350684"/>
                      <a:pt x="780892" y="368455"/>
                    </a:cubicBezTo>
                    <a:lnTo>
                      <a:pt x="780892" y="368455"/>
                    </a:lnTo>
                    <a:cubicBezTo>
                      <a:pt x="794128" y="385231"/>
                      <a:pt x="794128" y="408897"/>
                      <a:pt x="780892" y="425673"/>
                    </a:cubicBezTo>
                    <a:lnTo>
                      <a:pt x="780892" y="425673"/>
                    </a:lnTo>
                    <a:cubicBezTo>
                      <a:pt x="766871" y="443444"/>
                      <a:pt x="763103" y="467230"/>
                      <a:pt x="770947" y="488465"/>
                    </a:cubicBezTo>
                    <a:lnTo>
                      <a:pt x="770947" y="488465"/>
                    </a:lnTo>
                    <a:cubicBezTo>
                      <a:pt x="778351" y="508510"/>
                      <a:pt x="771038" y="531017"/>
                      <a:pt x="753266" y="542882"/>
                    </a:cubicBezTo>
                    <a:lnTo>
                      <a:pt x="753266" y="542882"/>
                    </a:lnTo>
                    <a:cubicBezTo>
                      <a:pt x="734439" y="555451"/>
                      <a:pt x="723506" y="576908"/>
                      <a:pt x="724403" y="599527"/>
                    </a:cubicBezTo>
                    <a:lnTo>
                      <a:pt x="724403" y="599528"/>
                    </a:lnTo>
                    <a:cubicBezTo>
                      <a:pt x="725250" y="620880"/>
                      <a:pt x="711341" y="640025"/>
                      <a:pt x="690772" y="645818"/>
                    </a:cubicBezTo>
                    <a:lnTo>
                      <a:pt x="690772" y="645818"/>
                    </a:lnTo>
                    <a:cubicBezTo>
                      <a:pt x="668983" y="651954"/>
                      <a:pt x="651954" y="668983"/>
                      <a:pt x="645818" y="690772"/>
                    </a:cubicBezTo>
                    <a:lnTo>
                      <a:pt x="645818" y="690772"/>
                    </a:lnTo>
                    <a:cubicBezTo>
                      <a:pt x="640025" y="711341"/>
                      <a:pt x="620880" y="725250"/>
                      <a:pt x="599528" y="724403"/>
                    </a:cubicBezTo>
                    <a:lnTo>
                      <a:pt x="599527" y="724403"/>
                    </a:lnTo>
                    <a:cubicBezTo>
                      <a:pt x="576908" y="723506"/>
                      <a:pt x="555451" y="734439"/>
                      <a:pt x="542882" y="753266"/>
                    </a:cubicBezTo>
                    <a:lnTo>
                      <a:pt x="542882" y="753266"/>
                    </a:lnTo>
                    <a:cubicBezTo>
                      <a:pt x="531017" y="771038"/>
                      <a:pt x="508510" y="778351"/>
                      <a:pt x="488465" y="770947"/>
                    </a:cubicBezTo>
                    <a:lnTo>
                      <a:pt x="488465" y="770947"/>
                    </a:lnTo>
                    <a:cubicBezTo>
                      <a:pt x="467230" y="763103"/>
                      <a:pt x="443444" y="766871"/>
                      <a:pt x="425673" y="780892"/>
                    </a:cubicBezTo>
                    <a:lnTo>
                      <a:pt x="425673" y="780892"/>
                    </a:lnTo>
                    <a:cubicBezTo>
                      <a:pt x="408897" y="794128"/>
                      <a:pt x="385231" y="794128"/>
                      <a:pt x="368455" y="780892"/>
                    </a:cubicBezTo>
                    <a:lnTo>
                      <a:pt x="368455" y="780892"/>
                    </a:lnTo>
                    <a:cubicBezTo>
                      <a:pt x="350684" y="766871"/>
                      <a:pt x="326898" y="763103"/>
                      <a:pt x="305663" y="770947"/>
                    </a:cubicBezTo>
                    <a:lnTo>
                      <a:pt x="305663" y="770947"/>
                    </a:lnTo>
                    <a:cubicBezTo>
                      <a:pt x="285618" y="778351"/>
                      <a:pt x="263111" y="771038"/>
                      <a:pt x="251246" y="753266"/>
                    </a:cubicBezTo>
                    <a:lnTo>
                      <a:pt x="251246" y="753266"/>
                    </a:lnTo>
                    <a:cubicBezTo>
                      <a:pt x="238677" y="734439"/>
                      <a:pt x="217220" y="723506"/>
                      <a:pt x="194601" y="724403"/>
                    </a:cubicBezTo>
                    <a:lnTo>
                      <a:pt x="194600" y="724403"/>
                    </a:lnTo>
                    <a:cubicBezTo>
                      <a:pt x="173248" y="725250"/>
                      <a:pt x="154103" y="711341"/>
                      <a:pt x="148310" y="690772"/>
                    </a:cubicBezTo>
                    <a:lnTo>
                      <a:pt x="148310" y="690772"/>
                    </a:lnTo>
                    <a:cubicBezTo>
                      <a:pt x="142174" y="668983"/>
                      <a:pt x="125145" y="651954"/>
                      <a:pt x="103356" y="645818"/>
                    </a:cubicBezTo>
                    <a:lnTo>
                      <a:pt x="103356" y="645818"/>
                    </a:lnTo>
                    <a:cubicBezTo>
                      <a:pt x="82787" y="640025"/>
                      <a:pt x="68877" y="620880"/>
                      <a:pt x="69724" y="599528"/>
                    </a:cubicBezTo>
                    <a:lnTo>
                      <a:pt x="69724" y="599527"/>
                    </a:lnTo>
                    <a:cubicBezTo>
                      <a:pt x="70622" y="576908"/>
                      <a:pt x="59689" y="555451"/>
                      <a:pt x="40862" y="542882"/>
                    </a:cubicBezTo>
                    <a:lnTo>
                      <a:pt x="40862" y="542881"/>
                    </a:lnTo>
                    <a:cubicBezTo>
                      <a:pt x="23090" y="531017"/>
                      <a:pt x="15777" y="508510"/>
                      <a:pt x="23181" y="488465"/>
                    </a:cubicBezTo>
                    <a:lnTo>
                      <a:pt x="23181" y="488465"/>
                    </a:lnTo>
                    <a:cubicBezTo>
                      <a:pt x="31024" y="467230"/>
                      <a:pt x="27257" y="443444"/>
                      <a:pt x="13236" y="425673"/>
                    </a:cubicBezTo>
                    <a:lnTo>
                      <a:pt x="13236" y="425673"/>
                    </a:lnTo>
                    <a:cubicBezTo>
                      <a:pt x="0" y="408897"/>
                      <a:pt x="0" y="385231"/>
                      <a:pt x="13236" y="368455"/>
                    </a:cubicBezTo>
                    <a:lnTo>
                      <a:pt x="13236" y="368455"/>
                    </a:lnTo>
                    <a:cubicBezTo>
                      <a:pt x="27257" y="350684"/>
                      <a:pt x="31024" y="326898"/>
                      <a:pt x="23181" y="305663"/>
                    </a:cubicBezTo>
                    <a:lnTo>
                      <a:pt x="23181" y="305663"/>
                    </a:lnTo>
                    <a:cubicBezTo>
                      <a:pt x="15777" y="285618"/>
                      <a:pt x="23090" y="263111"/>
                      <a:pt x="40862" y="251247"/>
                    </a:cubicBezTo>
                    <a:lnTo>
                      <a:pt x="40862" y="251246"/>
                    </a:lnTo>
                    <a:cubicBezTo>
                      <a:pt x="59689" y="238677"/>
                      <a:pt x="70622" y="217220"/>
                      <a:pt x="69724" y="194601"/>
                    </a:cubicBezTo>
                    <a:lnTo>
                      <a:pt x="69724" y="194601"/>
                    </a:lnTo>
                    <a:cubicBezTo>
                      <a:pt x="68877" y="173248"/>
                      <a:pt x="82787" y="154103"/>
                      <a:pt x="103356" y="148310"/>
                    </a:cubicBezTo>
                    <a:lnTo>
                      <a:pt x="103356" y="148310"/>
                    </a:lnTo>
                    <a:cubicBezTo>
                      <a:pt x="125145" y="142174"/>
                      <a:pt x="142174" y="125145"/>
                      <a:pt x="148310" y="103356"/>
                    </a:cubicBezTo>
                    <a:lnTo>
                      <a:pt x="148310" y="103356"/>
                    </a:lnTo>
                    <a:cubicBezTo>
                      <a:pt x="154103" y="82787"/>
                      <a:pt x="173248" y="68877"/>
                      <a:pt x="194601" y="69724"/>
                    </a:cubicBezTo>
                    <a:lnTo>
                      <a:pt x="194601" y="69724"/>
                    </a:lnTo>
                    <a:cubicBezTo>
                      <a:pt x="217220" y="70622"/>
                      <a:pt x="238677" y="59689"/>
                      <a:pt x="251246" y="40862"/>
                    </a:cubicBezTo>
                    <a:lnTo>
                      <a:pt x="251247" y="40862"/>
                    </a:lnTo>
                    <a:cubicBezTo>
                      <a:pt x="263111" y="23090"/>
                      <a:pt x="285618" y="15777"/>
                      <a:pt x="305663" y="23181"/>
                    </a:cubicBezTo>
                    <a:lnTo>
                      <a:pt x="305663" y="23181"/>
                    </a:lnTo>
                    <a:cubicBezTo>
                      <a:pt x="326898" y="31024"/>
                      <a:pt x="350684" y="27257"/>
                      <a:pt x="368455" y="13236"/>
                    </a:cubicBezTo>
                    <a:lnTo>
                      <a:pt x="368455" y="13236"/>
                    </a:lnTo>
                    <a:cubicBezTo>
                      <a:pt x="385231" y="0"/>
                      <a:pt x="408897" y="0"/>
                      <a:pt x="425673" y="13236"/>
                    </a:cubicBezTo>
                    <a:close/>
                  </a:path>
                </a:pathLst>
              </a:custGeom>
              <a:solidFill>
                <a:srgbClr val="BD9477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88900" y="50800"/>
                <a:ext cx="635000" cy="673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712763" y="38100"/>
              <a:ext cx="4848800" cy="655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2"/>
                </a:lnSpc>
              </a:pPr>
              <a:r>
                <a:rPr lang="en-US" sz="3411" spc="-167">
                  <a:solidFill>
                    <a:srgbClr val="000000"/>
                  </a:solidFill>
                  <a:latin typeface="Montserrat"/>
                </a:rPr>
                <a:t>Indissociáveis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8452936" y="38100"/>
              <a:ext cx="4848800" cy="655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2"/>
                </a:lnSpc>
              </a:pPr>
              <a:r>
                <a:rPr lang="en-US" sz="3411" spc="-167">
                  <a:solidFill>
                    <a:srgbClr val="000000"/>
                  </a:solidFill>
                  <a:latin typeface="Montserrat"/>
                </a:rPr>
                <a:t>Complementares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7742415" y="125930"/>
              <a:ext cx="441391" cy="441391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9336" y="9336"/>
                <a:ext cx="794129" cy="794129"/>
              </a:xfrm>
              <a:custGeom>
                <a:avLst/>
                <a:gdLst/>
                <a:ahLst/>
                <a:cxnLst/>
                <a:rect l="l" t="t" r="r" b="b"/>
                <a:pathLst>
                  <a:path w="794129" h="794129">
                    <a:moveTo>
                      <a:pt x="425673" y="13236"/>
                    </a:moveTo>
                    <a:lnTo>
                      <a:pt x="425673" y="13236"/>
                    </a:lnTo>
                    <a:cubicBezTo>
                      <a:pt x="443444" y="27257"/>
                      <a:pt x="467230" y="31024"/>
                      <a:pt x="488465" y="23181"/>
                    </a:cubicBezTo>
                    <a:lnTo>
                      <a:pt x="488465" y="23181"/>
                    </a:lnTo>
                    <a:cubicBezTo>
                      <a:pt x="508510" y="15777"/>
                      <a:pt x="531017" y="23090"/>
                      <a:pt x="542881" y="40862"/>
                    </a:cubicBezTo>
                    <a:lnTo>
                      <a:pt x="542882" y="40862"/>
                    </a:lnTo>
                    <a:cubicBezTo>
                      <a:pt x="555451" y="59689"/>
                      <a:pt x="576908" y="70622"/>
                      <a:pt x="599527" y="69724"/>
                    </a:cubicBezTo>
                    <a:lnTo>
                      <a:pt x="599528" y="69724"/>
                    </a:lnTo>
                    <a:cubicBezTo>
                      <a:pt x="620880" y="68877"/>
                      <a:pt x="640025" y="82787"/>
                      <a:pt x="645818" y="103356"/>
                    </a:cubicBezTo>
                    <a:lnTo>
                      <a:pt x="645818" y="103356"/>
                    </a:lnTo>
                    <a:cubicBezTo>
                      <a:pt x="651954" y="125145"/>
                      <a:pt x="668983" y="142174"/>
                      <a:pt x="690772" y="148310"/>
                    </a:cubicBezTo>
                    <a:lnTo>
                      <a:pt x="690772" y="148310"/>
                    </a:lnTo>
                    <a:cubicBezTo>
                      <a:pt x="711341" y="154103"/>
                      <a:pt x="725250" y="173248"/>
                      <a:pt x="724403" y="194600"/>
                    </a:cubicBezTo>
                    <a:lnTo>
                      <a:pt x="724403" y="194601"/>
                    </a:lnTo>
                    <a:cubicBezTo>
                      <a:pt x="723506" y="217220"/>
                      <a:pt x="734439" y="238677"/>
                      <a:pt x="753266" y="251246"/>
                    </a:cubicBezTo>
                    <a:lnTo>
                      <a:pt x="753266" y="251246"/>
                    </a:lnTo>
                    <a:cubicBezTo>
                      <a:pt x="771038" y="263111"/>
                      <a:pt x="778351" y="285618"/>
                      <a:pt x="770947" y="305663"/>
                    </a:cubicBezTo>
                    <a:lnTo>
                      <a:pt x="770947" y="305663"/>
                    </a:lnTo>
                    <a:cubicBezTo>
                      <a:pt x="763103" y="326898"/>
                      <a:pt x="766871" y="350684"/>
                      <a:pt x="780892" y="368455"/>
                    </a:cubicBezTo>
                    <a:lnTo>
                      <a:pt x="780892" y="368455"/>
                    </a:lnTo>
                    <a:cubicBezTo>
                      <a:pt x="794128" y="385231"/>
                      <a:pt x="794128" y="408897"/>
                      <a:pt x="780892" y="425673"/>
                    </a:cubicBezTo>
                    <a:lnTo>
                      <a:pt x="780892" y="425673"/>
                    </a:lnTo>
                    <a:cubicBezTo>
                      <a:pt x="766871" y="443444"/>
                      <a:pt x="763103" y="467230"/>
                      <a:pt x="770947" y="488465"/>
                    </a:cubicBezTo>
                    <a:lnTo>
                      <a:pt x="770947" y="488465"/>
                    </a:lnTo>
                    <a:cubicBezTo>
                      <a:pt x="778351" y="508510"/>
                      <a:pt x="771038" y="531017"/>
                      <a:pt x="753266" y="542882"/>
                    </a:cubicBezTo>
                    <a:lnTo>
                      <a:pt x="753266" y="542882"/>
                    </a:lnTo>
                    <a:cubicBezTo>
                      <a:pt x="734439" y="555451"/>
                      <a:pt x="723506" y="576908"/>
                      <a:pt x="724403" y="599527"/>
                    </a:cubicBezTo>
                    <a:lnTo>
                      <a:pt x="724403" y="599528"/>
                    </a:lnTo>
                    <a:cubicBezTo>
                      <a:pt x="725250" y="620880"/>
                      <a:pt x="711341" y="640025"/>
                      <a:pt x="690772" y="645818"/>
                    </a:cubicBezTo>
                    <a:lnTo>
                      <a:pt x="690772" y="645818"/>
                    </a:lnTo>
                    <a:cubicBezTo>
                      <a:pt x="668983" y="651954"/>
                      <a:pt x="651954" y="668983"/>
                      <a:pt x="645818" y="690772"/>
                    </a:cubicBezTo>
                    <a:lnTo>
                      <a:pt x="645818" y="690772"/>
                    </a:lnTo>
                    <a:cubicBezTo>
                      <a:pt x="640025" y="711341"/>
                      <a:pt x="620880" y="725250"/>
                      <a:pt x="599528" y="724403"/>
                    </a:cubicBezTo>
                    <a:lnTo>
                      <a:pt x="599527" y="724403"/>
                    </a:lnTo>
                    <a:cubicBezTo>
                      <a:pt x="576908" y="723506"/>
                      <a:pt x="555451" y="734439"/>
                      <a:pt x="542882" y="753266"/>
                    </a:cubicBezTo>
                    <a:lnTo>
                      <a:pt x="542882" y="753266"/>
                    </a:lnTo>
                    <a:cubicBezTo>
                      <a:pt x="531017" y="771038"/>
                      <a:pt x="508510" y="778351"/>
                      <a:pt x="488465" y="770947"/>
                    </a:cubicBezTo>
                    <a:lnTo>
                      <a:pt x="488465" y="770947"/>
                    </a:lnTo>
                    <a:cubicBezTo>
                      <a:pt x="467230" y="763103"/>
                      <a:pt x="443444" y="766871"/>
                      <a:pt x="425673" y="780892"/>
                    </a:cubicBezTo>
                    <a:lnTo>
                      <a:pt x="425673" y="780892"/>
                    </a:lnTo>
                    <a:cubicBezTo>
                      <a:pt x="408897" y="794128"/>
                      <a:pt x="385231" y="794128"/>
                      <a:pt x="368455" y="780892"/>
                    </a:cubicBezTo>
                    <a:lnTo>
                      <a:pt x="368455" y="780892"/>
                    </a:lnTo>
                    <a:cubicBezTo>
                      <a:pt x="350684" y="766871"/>
                      <a:pt x="326898" y="763103"/>
                      <a:pt x="305663" y="770947"/>
                    </a:cubicBezTo>
                    <a:lnTo>
                      <a:pt x="305663" y="770947"/>
                    </a:lnTo>
                    <a:cubicBezTo>
                      <a:pt x="285618" y="778351"/>
                      <a:pt x="263111" y="771038"/>
                      <a:pt x="251246" y="753266"/>
                    </a:cubicBezTo>
                    <a:lnTo>
                      <a:pt x="251246" y="753266"/>
                    </a:lnTo>
                    <a:cubicBezTo>
                      <a:pt x="238677" y="734439"/>
                      <a:pt x="217220" y="723506"/>
                      <a:pt x="194601" y="724403"/>
                    </a:cubicBezTo>
                    <a:lnTo>
                      <a:pt x="194600" y="724403"/>
                    </a:lnTo>
                    <a:cubicBezTo>
                      <a:pt x="173248" y="725250"/>
                      <a:pt x="154103" y="711341"/>
                      <a:pt x="148310" y="690772"/>
                    </a:cubicBezTo>
                    <a:lnTo>
                      <a:pt x="148310" y="690772"/>
                    </a:lnTo>
                    <a:cubicBezTo>
                      <a:pt x="142174" y="668983"/>
                      <a:pt x="125145" y="651954"/>
                      <a:pt x="103356" y="645818"/>
                    </a:cubicBezTo>
                    <a:lnTo>
                      <a:pt x="103356" y="645818"/>
                    </a:lnTo>
                    <a:cubicBezTo>
                      <a:pt x="82787" y="640025"/>
                      <a:pt x="68877" y="620880"/>
                      <a:pt x="69724" y="599528"/>
                    </a:cubicBezTo>
                    <a:lnTo>
                      <a:pt x="69724" y="599527"/>
                    </a:lnTo>
                    <a:cubicBezTo>
                      <a:pt x="70622" y="576908"/>
                      <a:pt x="59689" y="555451"/>
                      <a:pt x="40862" y="542882"/>
                    </a:cubicBezTo>
                    <a:lnTo>
                      <a:pt x="40862" y="542881"/>
                    </a:lnTo>
                    <a:cubicBezTo>
                      <a:pt x="23090" y="531017"/>
                      <a:pt x="15777" y="508510"/>
                      <a:pt x="23181" y="488465"/>
                    </a:cubicBezTo>
                    <a:lnTo>
                      <a:pt x="23181" y="488465"/>
                    </a:lnTo>
                    <a:cubicBezTo>
                      <a:pt x="31024" y="467230"/>
                      <a:pt x="27257" y="443444"/>
                      <a:pt x="13236" y="425673"/>
                    </a:cubicBezTo>
                    <a:lnTo>
                      <a:pt x="13236" y="425673"/>
                    </a:lnTo>
                    <a:cubicBezTo>
                      <a:pt x="0" y="408897"/>
                      <a:pt x="0" y="385231"/>
                      <a:pt x="13236" y="368455"/>
                    </a:cubicBezTo>
                    <a:lnTo>
                      <a:pt x="13236" y="368455"/>
                    </a:lnTo>
                    <a:cubicBezTo>
                      <a:pt x="27257" y="350684"/>
                      <a:pt x="31024" y="326898"/>
                      <a:pt x="23181" y="305663"/>
                    </a:cubicBezTo>
                    <a:lnTo>
                      <a:pt x="23181" y="305663"/>
                    </a:lnTo>
                    <a:cubicBezTo>
                      <a:pt x="15777" y="285618"/>
                      <a:pt x="23090" y="263111"/>
                      <a:pt x="40862" y="251247"/>
                    </a:cubicBezTo>
                    <a:lnTo>
                      <a:pt x="40862" y="251246"/>
                    </a:lnTo>
                    <a:cubicBezTo>
                      <a:pt x="59689" y="238677"/>
                      <a:pt x="70622" y="217220"/>
                      <a:pt x="69724" y="194601"/>
                    </a:cubicBezTo>
                    <a:lnTo>
                      <a:pt x="69724" y="194601"/>
                    </a:lnTo>
                    <a:cubicBezTo>
                      <a:pt x="68877" y="173248"/>
                      <a:pt x="82787" y="154103"/>
                      <a:pt x="103356" y="148310"/>
                    </a:cubicBezTo>
                    <a:lnTo>
                      <a:pt x="103356" y="148310"/>
                    </a:lnTo>
                    <a:cubicBezTo>
                      <a:pt x="125145" y="142174"/>
                      <a:pt x="142174" y="125145"/>
                      <a:pt x="148310" y="103356"/>
                    </a:cubicBezTo>
                    <a:lnTo>
                      <a:pt x="148310" y="103356"/>
                    </a:lnTo>
                    <a:cubicBezTo>
                      <a:pt x="154103" y="82787"/>
                      <a:pt x="173248" y="68877"/>
                      <a:pt x="194601" y="69724"/>
                    </a:cubicBezTo>
                    <a:lnTo>
                      <a:pt x="194601" y="69724"/>
                    </a:lnTo>
                    <a:cubicBezTo>
                      <a:pt x="217220" y="70622"/>
                      <a:pt x="238677" y="59689"/>
                      <a:pt x="251246" y="40862"/>
                    </a:cubicBezTo>
                    <a:lnTo>
                      <a:pt x="251247" y="40862"/>
                    </a:lnTo>
                    <a:cubicBezTo>
                      <a:pt x="263111" y="23090"/>
                      <a:pt x="285618" y="15777"/>
                      <a:pt x="305663" y="23181"/>
                    </a:cubicBezTo>
                    <a:lnTo>
                      <a:pt x="305663" y="23181"/>
                    </a:lnTo>
                    <a:cubicBezTo>
                      <a:pt x="326898" y="31024"/>
                      <a:pt x="350684" y="27257"/>
                      <a:pt x="368455" y="13236"/>
                    </a:cubicBezTo>
                    <a:lnTo>
                      <a:pt x="368455" y="13236"/>
                    </a:lnTo>
                    <a:cubicBezTo>
                      <a:pt x="385231" y="0"/>
                      <a:pt x="408897" y="0"/>
                      <a:pt x="425673" y="13236"/>
                    </a:cubicBezTo>
                    <a:close/>
                  </a:path>
                </a:pathLst>
              </a:custGeom>
              <a:solidFill>
                <a:srgbClr val="BD9477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88900" y="50800"/>
                <a:ext cx="635000" cy="673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6926860" y="38100"/>
              <a:ext cx="4845673" cy="1290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2"/>
                </a:lnSpc>
              </a:pPr>
              <a:r>
                <a:rPr lang="en-US" sz="3411" spc="-167">
                  <a:solidFill>
                    <a:srgbClr val="000000"/>
                  </a:solidFill>
                  <a:latin typeface="Montserrat"/>
                </a:rPr>
                <a:t>Essenciais às políticas culturais</a:t>
              </a:r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16190282" y="222974"/>
              <a:ext cx="441391" cy="441391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9336" y="9336"/>
                <a:ext cx="794129" cy="794129"/>
              </a:xfrm>
              <a:custGeom>
                <a:avLst/>
                <a:gdLst/>
                <a:ahLst/>
                <a:cxnLst/>
                <a:rect l="l" t="t" r="r" b="b"/>
                <a:pathLst>
                  <a:path w="794129" h="794129">
                    <a:moveTo>
                      <a:pt x="425673" y="13236"/>
                    </a:moveTo>
                    <a:lnTo>
                      <a:pt x="425673" y="13236"/>
                    </a:lnTo>
                    <a:cubicBezTo>
                      <a:pt x="443444" y="27257"/>
                      <a:pt x="467230" y="31024"/>
                      <a:pt x="488465" y="23181"/>
                    </a:cubicBezTo>
                    <a:lnTo>
                      <a:pt x="488465" y="23181"/>
                    </a:lnTo>
                    <a:cubicBezTo>
                      <a:pt x="508510" y="15777"/>
                      <a:pt x="531017" y="23090"/>
                      <a:pt x="542881" y="40862"/>
                    </a:cubicBezTo>
                    <a:lnTo>
                      <a:pt x="542882" y="40862"/>
                    </a:lnTo>
                    <a:cubicBezTo>
                      <a:pt x="555451" y="59689"/>
                      <a:pt x="576908" y="70622"/>
                      <a:pt x="599527" y="69724"/>
                    </a:cubicBezTo>
                    <a:lnTo>
                      <a:pt x="599528" y="69724"/>
                    </a:lnTo>
                    <a:cubicBezTo>
                      <a:pt x="620880" y="68877"/>
                      <a:pt x="640025" y="82787"/>
                      <a:pt x="645818" y="103356"/>
                    </a:cubicBezTo>
                    <a:lnTo>
                      <a:pt x="645818" y="103356"/>
                    </a:lnTo>
                    <a:cubicBezTo>
                      <a:pt x="651954" y="125145"/>
                      <a:pt x="668983" y="142174"/>
                      <a:pt x="690772" y="148310"/>
                    </a:cubicBezTo>
                    <a:lnTo>
                      <a:pt x="690772" y="148310"/>
                    </a:lnTo>
                    <a:cubicBezTo>
                      <a:pt x="711341" y="154103"/>
                      <a:pt x="725250" y="173248"/>
                      <a:pt x="724403" y="194600"/>
                    </a:cubicBezTo>
                    <a:lnTo>
                      <a:pt x="724403" y="194601"/>
                    </a:lnTo>
                    <a:cubicBezTo>
                      <a:pt x="723506" y="217220"/>
                      <a:pt x="734439" y="238677"/>
                      <a:pt x="753266" y="251246"/>
                    </a:cubicBezTo>
                    <a:lnTo>
                      <a:pt x="753266" y="251246"/>
                    </a:lnTo>
                    <a:cubicBezTo>
                      <a:pt x="771038" y="263111"/>
                      <a:pt x="778351" y="285618"/>
                      <a:pt x="770947" y="305663"/>
                    </a:cubicBezTo>
                    <a:lnTo>
                      <a:pt x="770947" y="305663"/>
                    </a:lnTo>
                    <a:cubicBezTo>
                      <a:pt x="763103" y="326898"/>
                      <a:pt x="766871" y="350684"/>
                      <a:pt x="780892" y="368455"/>
                    </a:cubicBezTo>
                    <a:lnTo>
                      <a:pt x="780892" y="368455"/>
                    </a:lnTo>
                    <a:cubicBezTo>
                      <a:pt x="794128" y="385231"/>
                      <a:pt x="794128" y="408897"/>
                      <a:pt x="780892" y="425673"/>
                    </a:cubicBezTo>
                    <a:lnTo>
                      <a:pt x="780892" y="425673"/>
                    </a:lnTo>
                    <a:cubicBezTo>
                      <a:pt x="766871" y="443444"/>
                      <a:pt x="763103" y="467230"/>
                      <a:pt x="770947" y="488465"/>
                    </a:cubicBezTo>
                    <a:lnTo>
                      <a:pt x="770947" y="488465"/>
                    </a:lnTo>
                    <a:cubicBezTo>
                      <a:pt x="778351" y="508510"/>
                      <a:pt x="771038" y="531017"/>
                      <a:pt x="753266" y="542882"/>
                    </a:cubicBezTo>
                    <a:lnTo>
                      <a:pt x="753266" y="542882"/>
                    </a:lnTo>
                    <a:cubicBezTo>
                      <a:pt x="734439" y="555451"/>
                      <a:pt x="723506" y="576908"/>
                      <a:pt x="724403" y="599527"/>
                    </a:cubicBezTo>
                    <a:lnTo>
                      <a:pt x="724403" y="599528"/>
                    </a:lnTo>
                    <a:cubicBezTo>
                      <a:pt x="725250" y="620880"/>
                      <a:pt x="711341" y="640025"/>
                      <a:pt x="690772" y="645818"/>
                    </a:cubicBezTo>
                    <a:lnTo>
                      <a:pt x="690772" y="645818"/>
                    </a:lnTo>
                    <a:cubicBezTo>
                      <a:pt x="668983" y="651954"/>
                      <a:pt x="651954" y="668983"/>
                      <a:pt x="645818" y="690772"/>
                    </a:cubicBezTo>
                    <a:lnTo>
                      <a:pt x="645818" y="690772"/>
                    </a:lnTo>
                    <a:cubicBezTo>
                      <a:pt x="640025" y="711341"/>
                      <a:pt x="620880" y="725250"/>
                      <a:pt x="599528" y="724403"/>
                    </a:cubicBezTo>
                    <a:lnTo>
                      <a:pt x="599527" y="724403"/>
                    </a:lnTo>
                    <a:cubicBezTo>
                      <a:pt x="576908" y="723506"/>
                      <a:pt x="555451" y="734439"/>
                      <a:pt x="542882" y="753266"/>
                    </a:cubicBezTo>
                    <a:lnTo>
                      <a:pt x="542882" y="753266"/>
                    </a:lnTo>
                    <a:cubicBezTo>
                      <a:pt x="531017" y="771038"/>
                      <a:pt x="508510" y="778351"/>
                      <a:pt x="488465" y="770947"/>
                    </a:cubicBezTo>
                    <a:lnTo>
                      <a:pt x="488465" y="770947"/>
                    </a:lnTo>
                    <a:cubicBezTo>
                      <a:pt x="467230" y="763103"/>
                      <a:pt x="443444" y="766871"/>
                      <a:pt x="425673" y="780892"/>
                    </a:cubicBezTo>
                    <a:lnTo>
                      <a:pt x="425673" y="780892"/>
                    </a:lnTo>
                    <a:cubicBezTo>
                      <a:pt x="408897" y="794128"/>
                      <a:pt x="385231" y="794128"/>
                      <a:pt x="368455" y="780892"/>
                    </a:cubicBezTo>
                    <a:lnTo>
                      <a:pt x="368455" y="780892"/>
                    </a:lnTo>
                    <a:cubicBezTo>
                      <a:pt x="350684" y="766871"/>
                      <a:pt x="326898" y="763103"/>
                      <a:pt x="305663" y="770947"/>
                    </a:cubicBezTo>
                    <a:lnTo>
                      <a:pt x="305663" y="770947"/>
                    </a:lnTo>
                    <a:cubicBezTo>
                      <a:pt x="285618" y="778351"/>
                      <a:pt x="263111" y="771038"/>
                      <a:pt x="251246" y="753266"/>
                    </a:cubicBezTo>
                    <a:lnTo>
                      <a:pt x="251246" y="753266"/>
                    </a:lnTo>
                    <a:cubicBezTo>
                      <a:pt x="238677" y="734439"/>
                      <a:pt x="217220" y="723506"/>
                      <a:pt x="194601" y="724403"/>
                    </a:cubicBezTo>
                    <a:lnTo>
                      <a:pt x="194600" y="724403"/>
                    </a:lnTo>
                    <a:cubicBezTo>
                      <a:pt x="173248" y="725250"/>
                      <a:pt x="154103" y="711341"/>
                      <a:pt x="148310" y="690772"/>
                    </a:cubicBezTo>
                    <a:lnTo>
                      <a:pt x="148310" y="690772"/>
                    </a:lnTo>
                    <a:cubicBezTo>
                      <a:pt x="142174" y="668983"/>
                      <a:pt x="125145" y="651954"/>
                      <a:pt x="103356" y="645818"/>
                    </a:cubicBezTo>
                    <a:lnTo>
                      <a:pt x="103356" y="645818"/>
                    </a:lnTo>
                    <a:cubicBezTo>
                      <a:pt x="82787" y="640025"/>
                      <a:pt x="68877" y="620880"/>
                      <a:pt x="69724" y="599528"/>
                    </a:cubicBezTo>
                    <a:lnTo>
                      <a:pt x="69724" y="599527"/>
                    </a:lnTo>
                    <a:cubicBezTo>
                      <a:pt x="70622" y="576908"/>
                      <a:pt x="59689" y="555451"/>
                      <a:pt x="40862" y="542882"/>
                    </a:cubicBezTo>
                    <a:lnTo>
                      <a:pt x="40862" y="542881"/>
                    </a:lnTo>
                    <a:cubicBezTo>
                      <a:pt x="23090" y="531017"/>
                      <a:pt x="15777" y="508510"/>
                      <a:pt x="23181" y="488465"/>
                    </a:cubicBezTo>
                    <a:lnTo>
                      <a:pt x="23181" y="488465"/>
                    </a:lnTo>
                    <a:cubicBezTo>
                      <a:pt x="31024" y="467230"/>
                      <a:pt x="27257" y="443444"/>
                      <a:pt x="13236" y="425673"/>
                    </a:cubicBezTo>
                    <a:lnTo>
                      <a:pt x="13236" y="425673"/>
                    </a:lnTo>
                    <a:cubicBezTo>
                      <a:pt x="0" y="408897"/>
                      <a:pt x="0" y="385231"/>
                      <a:pt x="13236" y="368455"/>
                    </a:cubicBezTo>
                    <a:lnTo>
                      <a:pt x="13236" y="368455"/>
                    </a:lnTo>
                    <a:cubicBezTo>
                      <a:pt x="27257" y="350684"/>
                      <a:pt x="31024" y="326898"/>
                      <a:pt x="23181" y="305663"/>
                    </a:cubicBezTo>
                    <a:lnTo>
                      <a:pt x="23181" y="305663"/>
                    </a:lnTo>
                    <a:cubicBezTo>
                      <a:pt x="15777" y="285618"/>
                      <a:pt x="23090" y="263111"/>
                      <a:pt x="40862" y="251247"/>
                    </a:cubicBezTo>
                    <a:lnTo>
                      <a:pt x="40862" y="251246"/>
                    </a:lnTo>
                    <a:cubicBezTo>
                      <a:pt x="59689" y="238677"/>
                      <a:pt x="70622" y="217220"/>
                      <a:pt x="69724" y="194601"/>
                    </a:cubicBezTo>
                    <a:lnTo>
                      <a:pt x="69724" y="194601"/>
                    </a:lnTo>
                    <a:cubicBezTo>
                      <a:pt x="68877" y="173248"/>
                      <a:pt x="82787" y="154103"/>
                      <a:pt x="103356" y="148310"/>
                    </a:cubicBezTo>
                    <a:lnTo>
                      <a:pt x="103356" y="148310"/>
                    </a:lnTo>
                    <a:cubicBezTo>
                      <a:pt x="125145" y="142174"/>
                      <a:pt x="142174" y="125145"/>
                      <a:pt x="148310" y="103356"/>
                    </a:cubicBezTo>
                    <a:lnTo>
                      <a:pt x="148310" y="103356"/>
                    </a:lnTo>
                    <a:cubicBezTo>
                      <a:pt x="154103" y="82787"/>
                      <a:pt x="173248" y="68877"/>
                      <a:pt x="194601" y="69724"/>
                    </a:cubicBezTo>
                    <a:lnTo>
                      <a:pt x="194601" y="69724"/>
                    </a:lnTo>
                    <a:cubicBezTo>
                      <a:pt x="217220" y="70622"/>
                      <a:pt x="238677" y="59689"/>
                      <a:pt x="251246" y="40862"/>
                    </a:cubicBezTo>
                    <a:lnTo>
                      <a:pt x="251247" y="40862"/>
                    </a:lnTo>
                    <a:cubicBezTo>
                      <a:pt x="263111" y="23090"/>
                      <a:pt x="285618" y="15777"/>
                      <a:pt x="305663" y="23181"/>
                    </a:cubicBezTo>
                    <a:lnTo>
                      <a:pt x="305663" y="23181"/>
                    </a:lnTo>
                    <a:cubicBezTo>
                      <a:pt x="326898" y="31024"/>
                      <a:pt x="350684" y="27257"/>
                      <a:pt x="368455" y="13236"/>
                    </a:cubicBezTo>
                    <a:lnTo>
                      <a:pt x="368455" y="13236"/>
                    </a:lnTo>
                    <a:cubicBezTo>
                      <a:pt x="385231" y="0"/>
                      <a:pt x="408897" y="0"/>
                      <a:pt x="425673" y="13236"/>
                    </a:cubicBezTo>
                    <a:close/>
                  </a:path>
                </a:pathLst>
              </a:custGeom>
              <a:solidFill>
                <a:srgbClr val="BD9477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88900" y="50800"/>
                <a:ext cx="635000" cy="673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36" name="Group 36"/>
          <p:cNvGrpSpPr/>
          <p:nvPr/>
        </p:nvGrpSpPr>
        <p:grpSpPr>
          <a:xfrm>
            <a:off x="16533510" y="-4189757"/>
            <a:ext cx="2986224" cy="5502275"/>
            <a:chOff x="0" y="0"/>
            <a:chExt cx="786495" cy="144915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7903486" y="-3153598"/>
            <a:ext cx="521803" cy="6307196"/>
            <a:chOff x="0" y="0"/>
            <a:chExt cx="137430" cy="166115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-1302995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766197" y="-2746792"/>
            <a:ext cx="521803" cy="6307196"/>
            <a:chOff x="0" y="0"/>
            <a:chExt cx="137430" cy="16611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Comunicação Social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3138129"/>
            <a:ext cx="1602460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Os princípios dispostos no art. 221 se refletem na regulação do mercado, através de projetos como: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477668" y="4722454"/>
            <a:ext cx="15781632" cy="4019550"/>
            <a:chOff x="0" y="0"/>
            <a:chExt cx="21042176" cy="5359400"/>
          </a:xfrm>
        </p:grpSpPr>
        <p:sp>
          <p:nvSpPr>
            <p:cNvPr id="15" name="TextBox 15"/>
            <p:cNvSpPr txBox="1"/>
            <p:nvPr/>
          </p:nvSpPr>
          <p:spPr>
            <a:xfrm>
              <a:off x="898389" y="-101600"/>
              <a:ext cx="20143788" cy="5461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4E2A27"/>
                  </a:solidFill>
                  <a:latin typeface="Montserrat Bold"/>
                </a:rPr>
                <a:t>PL nº 1.441 de 2015:</a:t>
              </a:r>
              <a:r>
                <a:rPr lang="en-US" sz="3000">
                  <a:solidFill>
                    <a:srgbClr val="4E2A27"/>
                  </a:solidFill>
                  <a:latin typeface="Montserrat"/>
                </a:rPr>
                <a:t> regulamenta o  inciso III do art. 221 para estabelecer os percentuais de regionalização da produção cultural, artística e jornalística das emissoras de radiodifusão sonora e de sons e imagens.</a:t>
              </a:r>
            </a:p>
            <a:p>
              <a:pPr>
                <a:lnSpc>
                  <a:spcPts val="3999"/>
                </a:lnSpc>
              </a:pPr>
              <a:endParaRPr lang="en-US" sz="3000">
                <a:solidFill>
                  <a:srgbClr val="4E2A27"/>
                </a:solidFill>
                <a:latin typeface="Montserrat"/>
              </a:endParaRPr>
            </a:p>
            <a:p>
              <a:pPr>
                <a:lnSpc>
                  <a:spcPts val="4800"/>
                </a:lnSpc>
              </a:pPr>
              <a:r>
                <a:rPr lang="en-US" sz="3000">
                  <a:solidFill>
                    <a:srgbClr val="4E2A27"/>
                  </a:solidFill>
                  <a:latin typeface="Montserrat Bold"/>
                </a:rPr>
                <a:t>PL nº 2630 de 2020</a:t>
              </a:r>
              <a:r>
                <a:rPr lang="en-US" sz="3000">
                  <a:solidFill>
                    <a:srgbClr val="4E2A27"/>
                  </a:solidFill>
                  <a:latin typeface="Montserrat"/>
                </a:rPr>
                <a:t>: estabelece normas relativas à transparência de redes sociais e de serviços de mensagens privadas, obriga os provedores a combaterem a desinformação e pelo aumento da transparência na internet.</a:t>
              </a:r>
            </a:p>
          </p:txBody>
        </p:sp>
        <p:sp>
          <p:nvSpPr>
            <p:cNvPr id="16" name="Freeform 16"/>
            <p:cNvSpPr/>
            <p:nvPr/>
          </p:nvSpPr>
          <p:spPr>
            <a:xfrm rot="5400000">
              <a:off x="0" y="0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8"/>
                  </a:lnTo>
                  <a:lnTo>
                    <a:pt x="0" y="62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5400000">
              <a:off x="0" y="3055677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9"/>
                  </a:lnTo>
                  <a:lnTo>
                    <a:pt x="0" y="62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-1302995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766197" y="-2746792"/>
            <a:ext cx="521803" cy="6307196"/>
            <a:chOff x="0" y="0"/>
            <a:chExt cx="137430" cy="16611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Comunicação Social Audiovisual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3138129"/>
            <a:ext cx="1602460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Os princípios dispostos no art. 221 se refletem na regulação do mercado, através de projetos como: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26975" y="4805004"/>
            <a:ext cx="15107841" cy="361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3000">
                <a:solidFill>
                  <a:srgbClr val="4E2A27"/>
                </a:solidFill>
                <a:latin typeface="Montserrat Bold"/>
              </a:rPr>
              <a:t>PL nº 2331 de 2022 e PL nº 1.994 de 2023: </a:t>
            </a:r>
            <a:r>
              <a:rPr lang="en-US" sz="3000">
                <a:solidFill>
                  <a:srgbClr val="4E2A27"/>
                </a:solidFill>
                <a:latin typeface="Montserrat"/>
              </a:rPr>
              <a:t>inclui a oferta de serviços de vídeo sob demanda ao público brasileiro no rol de fatos geradores de Contribuição para o Desenvolvimento da Indústria Cinematográfica Nacional – CONDECINE.</a:t>
            </a:r>
          </a:p>
          <a:p>
            <a:pPr>
              <a:lnSpc>
                <a:spcPts val="4800"/>
              </a:lnSpc>
            </a:pPr>
            <a:endParaRPr lang="en-US" sz="3000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4800"/>
              </a:lnSpc>
            </a:pPr>
            <a:r>
              <a:rPr lang="en-US" sz="3000">
                <a:solidFill>
                  <a:srgbClr val="4E2A27"/>
                </a:solidFill>
                <a:latin typeface="Montserrat Bold"/>
              </a:rPr>
              <a:t>PL nº 8.889 de 2017</a:t>
            </a:r>
            <a:r>
              <a:rPr lang="en-US" sz="3000">
                <a:solidFill>
                  <a:srgbClr val="4E2A27"/>
                </a:solidFill>
                <a:latin typeface="Montserrat"/>
              </a:rPr>
              <a:t>: estabelece normas para regular a provisão de conteúdo audiovisual por demanda (video on demand).</a:t>
            </a:r>
          </a:p>
        </p:txBody>
      </p:sp>
      <p:sp>
        <p:nvSpPr>
          <p:cNvPr id="15" name="Freeform 15"/>
          <p:cNvSpPr/>
          <p:nvPr/>
        </p:nvSpPr>
        <p:spPr>
          <a:xfrm rot="5400000">
            <a:off x="1253184" y="4890729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1253184" y="7313423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-1302995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66197" y="-2746792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184250" y="3198759"/>
            <a:ext cx="6555731" cy="6059541"/>
          </a:xfrm>
          <a:custGeom>
            <a:avLst/>
            <a:gdLst/>
            <a:ahLst/>
            <a:cxnLst/>
            <a:rect l="l" t="t" r="r" b="b"/>
            <a:pathLst>
              <a:path w="6555731" h="6059541">
                <a:moveTo>
                  <a:pt x="0" y="0"/>
                </a:moveTo>
                <a:lnTo>
                  <a:pt x="6555732" y="0"/>
                </a:lnTo>
                <a:lnTo>
                  <a:pt x="6555732" y="6059541"/>
                </a:lnTo>
                <a:lnTo>
                  <a:pt x="0" y="60595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715676" y="2807450"/>
            <a:ext cx="5870656" cy="6842159"/>
          </a:xfrm>
          <a:custGeom>
            <a:avLst/>
            <a:gdLst/>
            <a:ahLst/>
            <a:cxnLst/>
            <a:rect l="l" t="t" r="r" b="b"/>
            <a:pathLst>
              <a:path w="5870656" h="6842159">
                <a:moveTo>
                  <a:pt x="0" y="0"/>
                </a:moveTo>
                <a:lnTo>
                  <a:pt x="5870655" y="0"/>
                </a:lnTo>
                <a:lnTo>
                  <a:pt x="5870655" y="6842159"/>
                </a:lnTo>
                <a:lnTo>
                  <a:pt x="0" y="6842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Comunicação Social Audiovisual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19221" y="9648825"/>
            <a:ext cx="11351460" cy="20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90"/>
              </a:lnSpc>
            </a:pPr>
            <a:r>
              <a:rPr lang="en-US" sz="1445" u="sng" spc="-70">
                <a:solidFill>
                  <a:srgbClr val="4E2A27"/>
                </a:solidFill>
                <a:latin typeface="Montserrat"/>
              </a:rPr>
              <a:t>Fonte:  ANCINE e MinC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-1302995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66197" y="-2746792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Comunicação Social Audiovisual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3325454"/>
            <a:ext cx="298545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4E2A27"/>
                </a:solidFill>
                <a:latin typeface="Montserrat Bold"/>
              </a:rPr>
              <a:t>O que é VoD?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9221" y="4335105"/>
            <a:ext cx="14853864" cy="479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O VoD é um serviço de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comunicação audiovisual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 - que corresponde a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 qualquer serviço público ou privado que ofereça licenças sobre conteúdos audiovisuais ao público em geral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, independentemente dos meios físicos ou eletrônicos utilizados na sua prestação.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4E2A27"/>
                </a:solidFill>
                <a:latin typeface="Montserrat Bold"/>
              </a:rPr>
              <a:t>VoD não é uma tecnologia.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4E2A27"/>
                </a:solidFill>
                <a:latin typeface="Montserrat Bold"/>
              </a:rPr>
              <a:t>VoD não é uma forma de fruição de conteúdos.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4E2A27"/>
                </a:solidFill>
                <a:latin typeface="Montserrat Bold"/>
              </a:rPr>
              <a:t>VoD não é um novo modo de disponibilização de catálogos.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Essas definições focalizam aspectos da prestação de VoD, mas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rebaixam a complexidade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 do provimento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ao ambiente tecnológico, à não linearidade da experiência do usuário ou à mera atividade de tornar disponível uma lista de conteúdos.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-1302995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66197" y="-2746792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717068" y="4191866"/>
            <a:ext cx="14853864" cy="5066434"/>
          </a:xfrm>
          <a:custGeom>
            <a:avLst/>
            <a:gdLst/>
            <a:ahLst/>
            <a:cxnLst/>
            <a:rect l="l" t="t" r="r" b="b"/>
            <a:pathLst>
              <a:path w="14853864" h="5066434">
                <a:moveTo>
                  <a:pt x="0" y="0"/>
                </a:moveTo>
                <a:lnTo>
                  <a:pt x="14853864" y="0"/>
                </a:lnTo>
                <a:lnTo>
                  <a:pt x="14853864" y="5066434"/>
                </a:lnTo>
                <a:lnTo>
                  <a:pt x="0" y="50664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Comunicação Social Audiovisual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9221" y="3325454"/>
            <a:ext cx="1584007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4E2A27"/>
                </a:solidFill>
                <a:latin typeface="Montserrat"/>
              </a:rPr>
              <a:t>Os provedores oferecem diferentes tipos de serviço, que podem variar quanto: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-1302995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766197" y="-2746792"/>
            <a:ext cx="521803" cy="6307196"/>
            <a:chOff x="0" y="0"/>
            <a:chExt cx="137430" cy="16611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Comunicação Social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3235465"/>
            <a:ext cx="15286631" cy="478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4E2A27"/>
                </a:solidFill>
                <a:latin typeface="Montserrat"/>
              </a:rPr>
              <a:t>Art. 222. A propriedade de empresa jornalística e de radiodifusão sonora e de sons e imagens é </a:t>
            </a:r>
            <a:r>
              <a:rPr lang="en-US" sz="2300">
                <a:solidFill>
                  <a:srgbClr val="4E2A27"/>
                </a:solidFill>
                <a:latin typeface="Montserrat Bold"/>
              </a:rPr>
              <a:t>privativa de brasileiros natos ou naturalizados há mais de dez anos</a:t>
            </a:r>
            <a:r>
              <a:rPr lang="en-US" sz="2300">
                <a:solidFill>
                  <a:srgbClr val="4E2A27"/>
                </a:solidFill>
                <a:latin typeface="Montserrat"/>
              </a:rPr>
              <a:t>, ou de pessoas jurídicas constituídas sob as leis brasileiras e que tenham sede no País.</a:t>
            </a:r>
          </a:p>
          <a:p>
            <a:pPr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4E2A27"/>
                </a:solidFill>
                <a:latin typeface="Montserrat"/>
                <a:ea typeface="Montserrat"/>
              </a:rPr>
              <a:t>§ 1º Em qualquer caso, pelo menos </a:t>
            </a:r>
            <a:r>
              <a:rPr lang="en-US" sz="2300">
                <a:solidFill>
                  <a:srgbClr val="4E2A27"/>
                </a:solidFill>
                <a:latin typeface="Montserrat Bold"/>
              </a:rPr>
              <a:t>setenta por cento do capital total e do capital votante das empresas jornalísticas e de radiodifusão sonora e de sons e imagens deverá pertencer, direta ou indiretamente, a brasileiros natos ou naturalizados</a:t>
            </a:r>
            <a:r>
              <a:rPr lang="en-US" sz="2300">
                <a:solidFill>
                  <a:srgbClr val="4E2A27"/>
                </a:solidFill>
                <a:latin typeface="Montserrat"/>
              </a:rPr>
              <a:t> há mais de dez anos, que exercerão obrigatoriamente a gestão das atividades e estabelecerão o conteúdo da programação.        </a:t>
            </a:r>
          </a:p>
          <a:p>
            <a:pPr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4E2A27"/>
                </a:solidFill>
                <a:latin typeface="Montserrat"/>
                <a:ea typeface="Montserrat"/>
              </a:rPr>
              <a:t>§ 2º </a:t>
            </a:r>
            <a:r>
              <a:rPr lang="en-US" sz="2300">
                <a:solidFill>
                  <a:srgbClr val="4E2A27"/>
                </a:solidFill>
                <a:latin typeface="Montserrat Bold"/>
              </a:rPr>
              <a:t>A responsabilidade editorial e as atividades de seleção e direção da programação veiculada são privativas de brasileiros natos ou naturalizados há mais de dez anos</a:t>
            </a:r>
            <a:r>
              <a:rPr lang="en-US" sz="2300">
                <a:solidFill>
                  <a:srgbClr val="4E2A27"/>
                </a:solidFill>
                <a:latin typeface="Montserrat"/>
              </a:rPr>
              <a:t>, em qualquer meio de comunicação social. 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831174" y="8482470"/>
            <a:ext cx="8462725" cy="869007"/>
            <a:chOff x="0" y="0"/>
            <a:chExt cx="11283634" cy="1158676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1283634" cy="1158676"/>
              <a:chOff x="0" y="0"/>
              <a:chExt cx="1978739" cy="20319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78739" cy="203190"/>
              </a:xfrm>
              <a:custGeom>
                <a:avLst/>
                <a:gdLst/>
                <a:ahLst/>
                <a:cxnLst/>
                <a:rect l="l" t="t" r="r" b="b"/>
                <a:pathLst>
                  <a:path w="1978739" h="203190">
                    <a:moveTo>
                      <a:pt x="46656" y="0"/>
                    </a:moveTo>
                    <a:lnTo>
                      <a:pt x="1932083" y="0"/>
                    </a:lnTo>
                    <a:cubicBezTo>
                      <a:pt x="1944457" y="0"/>
                      <a:pt x="1956324" y="4916"/>
                      <a:pt x="1965074" y="13665"/>
                    </a:cubicBezTo>
                    <a:cubicBezTo>
                      <a:pt x="1973823" y="22415"/>
                      <a:pt x="1978739" y="34282"/>
                      <a:pt x="1978739" y="46656"/>
                    </a:cubicBezTo>
                    <a:lnTo>
                      <a:pt x="1978739" y="156533"/>
                    </a:lnTo>
                    <a:cubicBezTo>
                      <a:pt x="1978739" y="168907"/>
                      <a:pt x="1973823" y="180775"/>
                      <a:pt x="1965074" y="189524"/>
                    </a:cubicBezTo>
                    <a:cubicBezTo>
                      <a:pt x="1956324" y="198274"/>
                      <a:pt x="1944457" y="203190"/>
                      <a:pt x="1932083" y="203190"/>
                    </a:cubicBezTo>
                    <a:lnTo>
                      <a:pt x="46656" y="203190"/>
                    </a:lnTo>
                    <a:cubicBezTo>
                      <a:pt x="34282" y="203190"/>
                      <a:pt x="22415" y="198274"/>
                      <a:pt x="13665" y="189524"/>
                    </a:cubicBezTo>
                    <a:cubicBezTo>
                      <a:pt x="4916" y="180775"/>
                      <a:pt x="0" y="168907"/>
                      <a:pt x="0" y="156533"/>
                    </a:cubicBezTo>
                    <a:lnTo>
                      <a:pt x="0" y="46656"/>
                    </a:lnTo>
                    <a:cubicBezTo>
                      <a:pt x="0" y="34282"/>
                      <a:pt x="4916" y="22415"/>
                      <a:pt x="13665" y="13665"/>
                    </a:cubicBezTo>
                    <a:cubicBezTo>
                      <a:pt x="22415" y="4916"/>
                      <a:pt x="34282" y="0"/>
                      <a:pt x="46656" y="0"/>
                    </a:cubicBezTo>
                    <a:close/>
                  </a:path>
                </a:pathLst>
              </a:custGeom>
              <a:solidFill>
                <a:srgbClr val="BD9477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978739" cy="241290"/>
              </a:xfrm>
              <a:prstGeom prst="rect">
                <a:avLst/>
              </a:prstGeom>
            </p:spPr>
            <p:txBody>
              <a:bodyPr lIns="57221" tIns="57221" rIns="57221" bIns="57221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679632" y="251884"/>
              <a:ext cx="10142852" cy="658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7"/>
                </a:lnSpc>
              </a:pPr>
              <a:r>
                <a:rPr lang="en-US" sz="3379" spc="-165">
                  <a:solidFill>
                    <a:srgbClr val="FFFFFF"/>
                  </a:solidFill>
                  <a:latin typeface="Montserrat Bold"/>
                </a:rPr>
                <a:t>Redação dada pela EC nº 36 de 2002</a:t>
              </a: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-1302995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66197" y="-2746792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7676302" y="2440386"/>
            <a:ext cx="8596783" cy="7649214"/>
          </a:xfrm>
          <a:custGeom>
            <a:avLst/>
            <a:gdLst/>
            <a:ahLst/>
            <a:cxnLst/>
            <a:rect l="l" t="t" r="r" b="b"/>
            <a:pathLst>
              <a:path w="8596783" h="7649214">
                <a:moveTo>
                  <a:pt x="0" y="0"/>
                </a:moveTo>
                <a:lnTo>
                  <a:pt x="8596783" y="0"/>
                </a:lnTo>
                <a:lnTo>
                  <a:pt x="8596783" y="7649214"/>
                </a:lnTo>
                <a:lnTo>
                  <a:pt x="0" y="7649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Comunicação Social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9221" y="3522304"/>
            <a:ext cx="4804763" cy="479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Além dos dispositivos sobre cultura e comunicação social, também é preciso considerar o princípio de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autodeterminação informativa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 - presenta na Lei nº  13.709 de 2018, a Lei Geral de Proteção de Dados. Essas três frentes conjugadas permitem a fruição eficaz da cultura: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140094" y="4061543"/>
            <a:ext cx="2890119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4E2A27"/>
                </a:solidFill>
                <a:latin typeface="Montserrat Bold"/>
              </a:rPr>
              <a:t>autodeterminação informativa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31532" y="4164730"/>
            <a:ext cx="2500699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4E2A27"/>
                </a:solidFill>
                <a:latin typeface="Montserrat Bold"/>
              </a:rPr>
              <a:t> cultura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80957" y="8202254"/>
            <a:ext cx="298747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E2A27"/>
                </a:solidFill>
                <a:latin typeface="Montserrat Bold"/>
              </a:rPr>
              <a:t> comunicação social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349519" y="5360629"/>
            <a:ext cx="125035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4E2A27"/>
                </a:solidFill>
                <a:latin typeface="Montserrat Bold"/>
              </a:rPr>
              <a:t>fruição cultural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-1302995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66197" y="-2746792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19221" y="6109214"/>
            <a:ext cx="15840079" cy="2424502"/>
          </a:xfrm>
          <a:custGeom>
            <a:avLst/>
            <a:gdLst/>
            <a:ahLst/>
            <a:cxnLst/>
            <a:rect l="l" t="t" r="r" b="b"/>
            <a:pathLst>
              <a:path w="15840079" h="2424502">
                <a:moveTo>
                  <a:pt x="0" y="0"/>
                </a:moveTo>
                <a:lnTo>
                  <a:pt x="15840079" y="0"/>
                </a:lnTo>
                <a:lnTo>
                  <a:pt x="15840079" y="2424502"/>
                </a:lnTo>
                <a:lnTo>
                  <a:pt x="0" y="2424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Função do Estado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9221" y="3131249"/>
            <a:ext cx="15840079" cy="238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4E2A27"/>
                </a:solidFill>
                <a:latin typeface="Montserrat"/>
              </a:rPr>
              <a:t>Art. 174. Como agente </a:t>
            </a:r>
            <a:r>
              <a:rPr lang="en-US" sz="2300">
                <a:solidFill>
                  <a:srgbClr val="4E2A27"/>
                </a:solidFill>
                <a:latin typeface="Montserrat Bold"/>
              </a:rPr>
              <a:t>normativo e regulador da atividade econômica</a:t>
            </a:r>
            <a:r>
              <a:rPr lang="en-US" sz="2300">
                <a:solidFill>
                  <a:srgbClr val="4E2A27"/>
                </a:solidFill>
                <a:latin typeface="Montserrat"/>
              </a:rPr>
              <a:t>, o Estado exercerá, na forma da lei, as funções de </a:t>
            </a:r>
            <a:r>
              <a:rPr lang="en-US" sz="2300">
                <a:solidFill>
                  <a:srgbClr val="4E2A27"/>
                </a:solidFill>
                <a:latin typeface="Montserrat Bold"/>
              </a:rPr>
              <a:t>fiscalização, incentivo e planejamento</a:t>
            </a:r>
            <a:r>
              <a:rPr lang="en-US" sz="2300">
                <a:solidFill>
                  <a:srgbClr val="4E2A27"/>
                </a:solidFill>
                <a:latin typeface="Montserrat"/>
              </a:rPr>
              <a:t>, sendo este </a:t>
            </a:r>
            <a:r>
              <a:rPr lang="en-US" sz="2300">
                <a:solidFill>
                  <a:srgbClr val="4E2A27"/>
                </a:solidFill>
                <a:latin typeface="Montserrat Bold"/>
              </a:rPr>
              <a:t>determinante para o setor público e indicativo para o setor privado.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4E2A27"/>
                </a:solidFill>
                <a:latin typeface="Montserrat"/>
                <a:ea typeface="Montserrat"/>
              </a:rPr>
              <a:t>§ 1º A lei estabelecerá as </a:t>
            </a:r>
            <a:r>
              <a:rPr lang="en-US" sz="2300">
                <a:solidFill>
                  <a:srgbClr val="4E2A27"/>
                </a:solidFill>
                <a:latin typeface="Montserrat Bold"/>
              </a:rPr>
              <a:t>diretrizes e bases do planejamento do desenvolvimento nacional equilibrado</a:t>
            </a:r>
            <a:r>
              <a:rPr lang="en-US" sz="2300">
                <a:solidFill>
                  <a:srgbClr val="4E2A27"/>
                </a:solidFill>
                <a:latin typeface="Montserrat"/>
              </a:rPr>
              <a:t>, o qual incorporará e compatibilizará os planos nacionais e regionais de desenvolvimento.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-1302995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66197" y="-2746792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9628"/>
            <a:ext cx="1191231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na Constituição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221" y="2221311"/>
            <a:ext cx="1191231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Função do Estado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3345856"/>
            <a:ext cx="15840079" cy="432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4E2A27"/>
                </a:solidFill>
                <a:latin typeface="Montserrat"/>
              </a:rPr>
              <a:t>“Anote-se ter cumprido o Congresso Nacional sua competência, com zelo e eficiência, no sentido de legislar para dar cobro às demandas sociais, especialmente atingidas e comprometidas com o advento da pandemia da covid-19, garantindo a entrega de recursos da União aos entes federados para que os agentes, os órgãos e as entidades do setor cultural e de eventos possam apresentar seus projetos e possibilitar ao cidadão o acesso ao bens culturais.”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9221" y="8229600"/>
            <a:ext cx="15840079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Voto da Min. Carmen Lúcia em sede de Tutela Provisória Incidental na Ação Direta de Inconstitucionalidade nº 7.232, ajuizada contra a Medida Provisória nº 1.135 de 2022 - que alterava dispositivos da Lei Complementar nº 195 de 2022, a Lei Paulo Gustavo.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19221" y="969628"/>
            <a:ext cx="1309064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O Ministério da Cultura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7913188" y="-1393793"/>
            <a:ext cx="521803" cy="6307196"/>
            <a:chOff x="0" y="0"/>
            <a:chExt cx="137430" cy="16611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680978" y="-4144931"/>
            <a:ext cx="2986224" cy="5502275"/>
            <a:chOff x="0" y="0"/>
            <a:chExt cx="786495" cy="14491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18187" y="2821754"/>
            <a:ext cx="15598617" cy="6040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34"/>
              </a:lnSpc>
            </a:pPr>
            <a:r>
              <a:rPr lang="en-US" sz="3333">
                <a:solidFill>
                  <a:srgbClr val="4E2A27"/>
                </a:solidFill>
                <a:latin typeface="Montserrat"/>
              </a:rPr>
              <a:t>O órgão responsável por planejar e executar as políticas culturais e artísticas, além de gerenciar o Sistema Nacional de Cultura e acompanhar o cumprimento do Plano Nacional de Cultura é o </a:t>
            </a:r>
            <a:r>
              <a:rPr lang="en-US" sz="3333">
                <a:solidFill>
                  <a:srgbClr val="4E2A27"/>
                </a:solidFill>
                <a:latin typeface="Montserrat Bold"/>
              </a:rPr>
              <a:t>Ministério da Cultura.</a:t>
            </a:r>
          </a:p>
          <a:p>
            <a:pPr>
              <a:lnSpc>
                <a:spcPts val="5334"/>
              </a:lnSpc>
            </a:pPr>
            <a:endParaRPr lang="en-US" sz="3333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5334"/>
              </a:lnSpc>
            </a:pPr>
            <a:r>
              <a:rPr lang="en-US" sz="3333">
                <a:solidFill>
                  <a:srgbClr val="4E2A27"/>
                </a:solidFill>
                <a:latin typeface="Montserrat"/>
              </a:rPr>
              <a:t>Criado em 1985, foi rebaixado a secretaria em 1990 e 2019, e retornou ao seus status ministerial por meio do Decreto nº 11.336, de 1º de janeiro de 2023.</a:t>
            </a:r>
          </a:p>
          <a:p>
            <a:pPr>
              <a:lnSpc>
                <a:spcPts val="5334"/>
              </a:lnSpc>
            </a:pPr>
            <a:endParaRPr lang="en-US" sz="3333">
              <a:solidFill>
                <a:srgbClr val="4E2A27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9702" y="3061402"/>
            <a:ext cx="15381835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3000" spc="-147">
                <a:solidFill>
                  <a:srgbClr val="4E2A27"/>
                </a:solidFill>
                <a:latin typeface="Montserrat"/>
              </a:rPr>
              <a:t>A </a:t>
            </a:r>
            <a:r>
              <a:rPr lang="en-US" sz="3000" spc="-147">
                <a:solidFill>
                  <a:srgbClr val="4E2A27"/>
                </a:solidFill>
                <a:latin typeface="Montserrat Bold"/>
              </a:rPr>
              <a:t>dimensão econômica</a:t>
            </a:r>
            <a:r>
              <a:rPr lang="en-US" sz="3000" spc="-147">
                <a:solidFill>
                  <a:srgbClr val="4E2A27"/>
                </a:solidFill>
                <a:latin typeface="Montserrat"/>
              </a:rPr>
              <a:t> da Cultura se reflete nos </a:t>
            </a:r>
            <a:r>
              <a:rPr lang="en-US" sz="3000" spc="-147">
                <a:solidFill>
                  <a:srgbClr val="4E2A27"/>
                </a:solidFill>
                <a:latin typeface="Montserrat Bold"/>
              </a:rPr>
              <a:t>modelos de negócio ou gestão</a:t>
            </a:r>
            <a:r>
              <a:rPr lang="en-US" sz="3000" spc="-147">
                <a:solidFill>
                  <a:srgbClr val="4E2A27"/>
                </a:solidFill>
                <a:latin typeface="Montserrat"/>
              </a:rPr>
              <a:t> que se originam em </a:t>
            </a:r>
            <a:r>
              <a:rPr lang="en-US" sz="3000" spc="-147">
                <a:solidFill>
                  <a:srgbClr val="4E2A27"/>
                </a:solidFill>
                <a:latin typeface="Montserrat Bold"/>
              </a:rPr>
              <a:t>atividades, produtos ou serviços</a:t>
            </a:r>
            <a:r>
              <a:rPr lang="en-US" sz="3000" spc="-147">
                <a:solidFill>
                  <a:srgbClr val="4E2A27"/>
                </a:solidFill>
                <a:latin typeface="Montserrat"/>
              </a:rPr>
              <a:t> desenvolvidos a partir do </a:t>
            </a:r>
            <a:r>
              <a:rPr lang="en-US" sz="3000" spc="-147">
                <a:solidFill>
                  <a:srgbClr val="4E2A27"/>
                </a:solidFill>
                <a:latin typeface="Montserrat Bold"/>
              </a:rPr>
              <a:t>conhecimento, criatividade ou capital intelectual de indivíduos</a:t>
            </a:r>
            <a:r>
              <a:rPr lang="en-US" sz="3000" spc="-147">
                <a:solidFill>
                  <a:srgbClr val="4E2A27"/>
                </a:solidFill>
                <a:latin typeface="Montserrat"/>
              </a:rPr>
              <a:t> com vistas à geração de trabalho e renda - e é representada pelos termos: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29702" y="7489650"/>
            <a:ext cx="15381835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3000" spc="-147">
                <a:solidFill>
                  <a:srgbClr val="4E2A27"/>
                </a:solidFill>
                <a:latin typeface="Montserrat"/>
              </a:rPr>
              <a:t>De acordo com as Nações Unidas, as atividades do setor estão baseadas no conhecimento e </a:t>
            </a:r>
            <a:r>
              <a:rPr lang="en-US" sz="3000" spc="-147">
                <a:solidFill>
                  <a:srgbClr val="4E2A27"/>
                </a:solidFill>
                <a:latin typeface="Montserrat Bold"/>
              </a:rPr>
              <a:t>produzem bens tangíveis e intangíveis, intelectuais e artísticos, com conteúdo criativo e valor econômico.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19221" y="969628"/>
            <a:ext cx="8842635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Economia Criativa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75223" y="8974858"/>
            <a:ext cx="2986224" cy="5502275"/>
            <a:chOff x="0" y="0"/>
            <a:chExt cx="786495" cy="14491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907434" y="4790772"/>
            <a:ext cx="521803" cy="6307196"/>
            <a:chOff x="0" y="0"/>
            <a:chExt cx="137430" cy="16611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878744" y="5614987"/>
            <a:ext cx="10530511" cy="978427"/>
            <a:chOff x="0" y="0"/>
            <a:chExt cx="14040682" cy="130457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4040682" cy="1304570"/>
              <a:chOff x="0" y="0"/>
              <a:chExt cx="2186866" cy="20319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86866" cy="203190"/>
              </a:xfrm>
              <a:custGeom>
                <a:avLst/>
                <a:gdLst/>
                <a:ahLst/>
                <a:cxnLst/>
                <a:rect l="l" t="t" r="r" b="b"/>
                <a:pathLst>
                  <a:path w="2186866" h="203190">
                    <a:moveTo>
                      <a:pt x="47552" y="0"/>
                    </a:moveTo>
                    <a:lnTo>
                      <a:pt x="2139314" y="0"/>
                    </a:lnTo>
                    <a:cubicBezTo>
                      <a:pt x="2165576" y="0"/>
                      <a:pt x="2186866" y="21290"/>
                      <a:pt x="2186866" y="47552"/>
                    </a:cubicBezTo>
                    <a:lnTo>
                      <a:pt x="2186866" y="155637"/>
                    </a:lnTo>
                    <a:cubicBezTo>
                      <a:pt x="2186866" y="168249"/>
                      <a:pt x="2181856" y="180344"/>
                      <a:pt x="2172938" y="189262"/>
                    </a:cubicBezTo>
                    <a:cubicBezTo>
                      <a:pt x="2164020" y="198180"/>
                      <a:pt x="2151925" y="203190"/>
                      <a:pt x="2139314" y="203190"/>
                    </a:cubicBezTo>
                    <a:lnTo>
                      <a:pt x="47552" y="203190"/>
                    </a:lnTo>
                    <a:cubicBezTo>
                      <a:pt x="21290" y="203190"/>
                      <a:pt x="0" y="181900"/>
                      <a:pt x="0" y="155637"/>
                    </a:cubicBezTo>
                    <a:lnTo>
                      <a:pt x="0" y="47552"/>
                    </a:lnTo>
                    <a:cubicBezTo>
                      <a:pt x="0" y="21290"/>
                      <a:pt x="21290" y="0"/>
                      <a:pt x="47552" y="0"/>
                    </a:cubicBezTo>
                    <a:close/>
                  </a:path>
                </a:pathLst>
              </a:custGeom>
              <a:solidFill>
                <a:srgbClr val="BD9477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86866" cy="2412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920210" y="303826"/>
              <a:ext cx="12380965" cy="735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85"/>
                </a:lnSpc>
              </a:pPr>
              <a:r>
                <a:rPr lang="en-US" sz="3804" spc="-186">
                  <a:solidFill>
                    <a:srgbClr val="FFFFFF"/>
                  </a:solidFill>
                  <a:latin typeface="Montserrat Bold"/>
                </a:rPr>
                <a:t>Economia Criativa ou Indústria Cultural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19221" y="9267825"/>
            <a:ext cx="11351460" cy="607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90"/>
              </a:lnSpc>
            </a:pPr>
            <a:r>
              <a:rPr lang="en-US" sz="1445" u="sng" spc="-70">
                <a:solidFill>
                  <a:srgbClr val="4E2A27"/>
                </a:solidFill>
                <a:latin typeface="Montserrat"/>
                <a:hlinkClick r:id="rId2" tooltip="https://agenciabrasil.ebc.com.br/economia/noticia/2023-09/economia-criativa-vai-gerar-mais-1-milhao-de-empregos-ate-2030"/>
              </a:rPr>
              <a:t>Fontes: https://sebrae.com.br/sites/PortalSebrae/artigos/o-que-e-economia-criativa,3fbb5edae79e6410VgnVCM2000003c74010aRCRD#:~:text=De%20acordo%20com%20as%20Na%C3%A7%C3%B5es,%2C%20design%2C%20m%C3%BAsica%20e%20artesanato.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913188" y="-1393793"/>
            <a:ext cx="521803" cy="6307196"/>
            <a:chOff x="0" y="0"/>
            <a:chExt cx="137430" cy="16611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80978" y="-4144931"/>
            <a:ext cx="2986224" cy="5502275"/>
            <a:chOff x="0" y="0"/>
            <a:chExt cx="786495" cy="14491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9144000" y="3748741"/>
            <a:ext cx="0" cy="402960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H="1" flipV="1">
            <a:off x="9144000" y="3748741"/>
            <a:ext cx="3453757" cy="402960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5341869" y="3748741"/>
            <a:ext cx="3802131" cy="402960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7143114" y="2688036"/>
            <a:ext cx="4001772" cy="1060705"/>
            <a:chOff x="0" y="0"/>
            <a:chExt cx="1053965" cy="27936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53965" cy="279363"/>
            </a:xfrm>
            <a:custGeom>
              <a:avLst/>
              <a:gdLst/>
              <a:ahLst/>
              <a:cxnLst/>
              <a:rect l="l" t="t" r="r" b="b"/>
              <a:pathLst>
                <a:path w="1053965" h="279363">
                  <a:moveTo>
                    <a:pt x="0" y="0"/>
                  </a:moveTo>
                  <a:lnTo>
                    <a:pt x="1053965" y="0"/>
                  </a:lnTo>
                  <a:lnTo>
                    <a:pt x="1053965" y="279363"/>
                  </a:lnTo>
                  <a:lnTo>
                    <a:pt x="0" y="27936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053965" cy="326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Open Sans Extra Bold"/>
                </a:rPr>
                <a:t>Ministra da Cultura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19221" y="969628"/>
            <a:ext cx="1309064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O Ministério da Cultura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19221" y="2087961"/>
            <a:ext cx="503341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Estrutura Atual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3483000" y="4650246"/>
            <a:ext cx="3088750" cy="1782688"/>
            <a:chOff x="0" y="0"/>
            <a:chExt cx="668959" cy="38609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68959" cy="386093"/>
            </a:xfrm>
            <a:custGeom>
              <a:avLst/>
              <a:gdLst/>
              <a:ahLst/>
              <a:cxnLst/>
              <a:rect l="l" t="t" r="r" b="b"/>
              <a:pathLst>
                <a:path w="668959" h="386093">
                  <a:moveTo>
                    <a:pt x="0" y="0"/>
                  </a:moveTo>
                  <a:lnTo>
                    <a:pt x="668959" y="0"/>
                  </a:lnTo>
                  <a:lnTo>
                    <a:pt x="668959" y="386093"/>
                  </a:lnTo>
                  <a:lnTo>
                    <a:pt x="0" y="38609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668959" cy="424193"/>
            </a:xfrm>
            <a:prstGeom prst="rect">
              <a:avLst/>
            </a:prstGeom>
          </p:spPr>
          <p:txBody>
            <a:bodyPr lIns="61776" tIns="61776" rIns="61776" bIns="61776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Open Sans Extra Bold"/>
                </a:rPr>
                <a:t>Secretaria de Cidadania e Diversidade Cultural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718897" y="4667620"/>
            <a:ext cx="2732174" cy="1782688"/>
            <a:chOff x="0" y="0"/>
            <a:chExt cx="591732" cy="38609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91732" cy="386093"/>
            </a:xfrm>
            <a:custGeom>
              <a:avLst/>
              <a:gdLst/>
              <a:ahLst/>
              <a:cxnLst/>
              <a:rect l="l" t="t" r="r" b="b"/>
              <a:pathLst>
                <a:path w="591732" h="386093">
                  <a:moveTo>
                    <a:pt x="0" y="0"/>
                  </a:moveTo>
                  <a:lnTo>
                    <a:pt x="591732" y="0"/>
                  </a:lnTo>
                  <a:lnTo>
                    <a:pt x="591732" y="386093"/>
                  </a:lnTo>
                  <a:lnTo>
                    <a:pt x="0" y="38609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591732" cy="424193"/>
            </a:xfrm>
            <a:prstGeom prst="rect">
              <a:avLst/>
            </a:prstGeom>
          </p:spPr>
          <p:txBody>
            <a:bodyPr lIns="61776" tIns="61776" rIns="61776" bIns="61776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Open Sans Extra Bold"/>
                </a:rPr>
                <a:t>Secretaria de Economia Criativa e fomento Cultural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876675" y="4650246"/>
            <a:ext cx="2534650" cy="1782688"/>
            <a:chOff x="0" y="0"/>
            <a:chExt cx="548953" cy="38609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48953" cy="386093"/>
            </a:xfrm>
            <a:custGeom>
              <a:avLst/>
              <a:gdLst/>
              <a:ahLst/>
              <a:cxnLst/>
              <a:rect l="l" t="t" r="r" b="b"/>
              <a:pathLst>
                <a:path w="548953" h="386093">
                  <a:moveTo>
                    <a:pt x="0" y="0"/>
                  </a:moveTo>
                  <a:lnTo>
                    <a:pt x="548953" y="0"/>
                  </a:lnTo>
                  <a:lnTo>
                    <a:pt x="548953" y="386093"/>
                  </a:lnTo>
                  <a:lnTo>
                    <a:pt x="0" y="38609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548953" cy="424193"/>
            </a:xfrm>
            <a:prstGeom prst="rect">
              <a:avLst/>
            </a:prstGeom>
          </p:spPr>
          <p:txBody>
            <a:bodyPr lIns="61776" tIns="61776" rIns="61776" bIns="61776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Open Sans Extra Bold"/>
                </a:rPr>
                <a:t>Secretaria de Direitos Autorais e Intelectuais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935927" y="7778347"/>
            <a:ext cx="2811884" cy="1532993"/>
            <a:chOff x="0" y="0"/>
            <a:chExt cx="547138" cy="29829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7138" cy="298291"/>
            </a:xfrm>
            <a:custGeom>
              <a:avLst/>
              <a:gdLst/>
              <a:ahLst/>
              <a:cxnLst/>
              <a:rect l="l" t="t" r="r" b="b"/>
              <a:pathLst>
                <a:path w="547138" h="298291">
                  <a:moveTo>
                    <a:pt x="0" y="0"/>
                  </a:moveTo>
                  <a:lnTo>
                    <a:pt x="547138" y="0"/>
                  </a:lnTo>
                  <a:lnTo>
                    <a:pt x="547138" y="298291"/>
                  </a:lnTo>
                  <a:lnTo>
                    <a:pt x="0" y="298291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547138" cy="336391"/>
            </a:xfrm>
            <a:prstGeom prst="rect">
              <a:avLst/>
            </a:prstGeom>
          </p:spPr>
          <p:txBody>
            <a:bodyPr lIns="68760" tIns="68760" rIns="68760" bIns="6876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 Extra Bold"/>
                </a:rPr>
                <a:t>Secretaria de Formação, Livro e Leitura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977147" y="7778347"/>
            <a:ext cx="2333705" cy="1532993"/>
            <a:chOff x="0" y="0"/>
            <a:chExt cx="454094" cy="29829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54094" cy="298291"/>
            </a:xfrm>
            <a:custGeom>
              <a:avLst/>
              <a:gdLst/>
              <a:ahLst/>
              <a:cxnLst/>
              <a:rect l="l" t="t" r="r" b="b"/>
              <a:pathLst>
                <a:path w="454094" h="298291">
                  <a:moveTo>
                    <a:pt x="0" y="0"/>
                  </a:moveTo>
                  <a:lnTo>
                    <a:pt x="454094" y="0"/>
                  </a:lnTo>
                  <a:lnTo>
                    <a:pt x="454094" y="298291"/>
                  </a:lnTo>
                  <a:lnTo>
                    <a:pt x="0" y="298291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454094" cy="336391"/>
            </a:xfrm>
            <a:prstGeom prst="rect">
              <a:avLst/>
            </a:prstGeom>
          </p:spPr>
          <p:txBody>
            <a:bodyPr lIns="68760" tIns="68760" rIns="68760" bIns="6876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 Extra Bold"/>
                </a:rPr>
                <a:t>Secretaria do Audiovisual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718897" y="7778347"/>
            <a:ext cx="2421361" cy="1532993"/>
            <a:chOff x="0" y="0"/>
            <a:chExt cx="471150" cy="29829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71150" cy="298291"/>
            </a:xfrm>
            <a:custGeom>
              <a:avLst/>
              <a:gdLst/>
              <a:ahLst/>
              <a:cxnLst/>
              <a:rect l="l" t="t" r="r" b="b"/>
              <a:pathLst>
                <a:path w="471150" h="298291">
                  <a:moveTo>
                    <a:pt x="0" y="0"/>
                  </a:moveTo>
                  <a:lnTo>
                    <a:pt x="471150" y="0"/>
                  </a:lnTo>
                  <a:lnTo>
                    <a:pt x="471150" y="298291"/>
                  </a:lnTo>
                  <a:lnTo>
                    <a:pt x="0" y="298291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471150" cy="336391"/>
            </a:xfrm>
            <a:prstGeom prst="rect">
              <a:avLst/>
            </a:prstGeom>
          </p:spPr>
          <p:txBody>
            <a:bodyPr lIns="68760" tIns="68760" rIns="68760" bIns="6876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 Extra Bold"/>
                </a:rPr>
                <a:t>Secretaria dos Comitês de Cultura</a:t>
              </a:r>
            </a:p>
          </p:txBody>
        </p:sp>
      </p:grpSp>
      <p:sp>
        <p:nvSpPr>
          <p:cNvPr id="37" name="AutoShape 37"/>
          <p:cNvSpPr/>
          <p:nvPr/>
        </p:nvSpPr>
        <p:spPr>
          <a:xfrm flipV="1">
            <a:off x="6571750" y="3748741"/>
            <a:ext cx="2572250" cy="179284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AutoShape 38"/>
          <p:cNvSpPr/>
          <p:nvPr/>
        </p:nvSpPr>
        <p:spPr>
          <a:xfrm flipH="1" flipV="1">
            <a:off x="9144000" y="3748741"/>
            <a:ext cx="2574897" cy="90150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AutoShape 39"/>
          <p:cNvSpPr/>
          <p:nvPr/>
        </p:nvSpPr>
        <p:spPr>
          <a:xfrm flipV="1">
            <a:off x="9144000" y="3748741"/>
            <a:ext cx="0" cy="90150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913188" y="-1393793"/>
            <a:ext cx="521803" cy="6307196"/>
            <a:chOff x="0" y="0"/>
            <a:chExt cx="137430" cy="16611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80978" y="-4144931"/>
            <a:ext cx="2986224" cy="5502275"/>
            <a:chOff x="0" y="0"/>
            <a:chExt cx="786495" cy="14491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9628"/>
            <a:ext cx="1309064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O Ministério da Cultura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221" y="2087961"/>
            <a:ext cx="503341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Estrutura Atual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2843696"/>
            <a:ext cx="442630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Entidades Vinculadas: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9221" y="3329078"/>
            <a:ext cx="15840079" cy="621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7139"/>
              </a:lnSpc>
              <a:buFont typeface="Arial"/>
              <a:buChar char="•"/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Agência Nacional de Cinema - ANCINE</a:t>
            </a:r>
          </a:p>
          <a:p>
            <a:pPr marL="647700" lvl="1" indent="-323850">
              <a:lnSpc>
                <a:spcPts val="7139"/>
              </a:lnSpc>
              <a:buFont typeface="Arial"/>
              <a:buChar char="•"/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Instituto Brasileiro de Museus - Ibram</a:t>
            </a:r>
          </a:p>
          <a:p>
            <a:pPr marL="647700" lvl="1" indent="-323850">
              <a:lnSpc>
                <a:spcPts val="7139"/>
              </a:lnSpc>
              <a:buFont typeface="Arial"/>
              <a:buChar char="•"/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Instituto do Patrimônio Artístico Nacional - IPHAN</a:t>
            </a:r>
          </a:p>
          <a:p>
            <a:pPr marL="647700" lvl="1" indent="-323850">
              <a:lnSpc>
                <a:spcPts val="7139"/>
              </a:lnSpc>
              <a:buFont typeface="Arial"/>
              <a:buChar char="•"/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Fundação Biblioteca Nacional - FNB</a:t>
            </a:r>
          </a:p>
          <a:p>
            <a:pPr marL="647700" lvl="1" indent="-323850">
              <a:lnSpc>
                <a:spcPts val="7139"/>
              </a:lnSpc>
              <a:buFont typeface="Arial"/>
              <a:buChar char="•"/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Fundação Casa de Rui Barbosa - FCRB</a:t>
            </a:r>
          </a:p>
          <a:p>
            <a:pPr marL="647700" lvl="1" indent="-323850">
              <a:lnSpc>
                <a:spcPts val="7139"/>
              </a:lnSpc>
              <a:buFont typeface="Arial"/>
              <a:buChar char="•"/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Fundação Cultural Palmares - FCP</a:t>
            </a:r>
          </a:p>
          <a:p>
            <a:pPr marL="647700" lvl="1" indent="-323850">
              <a:lnSpc>
                <a:spcPts val="7139"/>
              </a:lnSpc>
              <a:buFont typeface="Arial"/>
              <a:buChar char="•"/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Fundação Nacional de Artes - FUNARTE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913188" y="-1393793"/>
            <a:ext cx="521803" cy="6307196"/>
            <a:chOff x="0" y="0"/>
            <a:chExt cx="137430" cy="16611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80978" y="-4144931"/>
            <a:ext cx="2986224" cy="5502275"/>
            <a:chOff x="0" y="0"/>
            <a:chExt cx="786495" cy="14491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9628"/>
            <a:ext cx="1309064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O Ministério da Cultura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221" y="2087961"/>
            <a:ext cx="503341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Estrutura Atual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3334613"/>
            <a:ext cx="442630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Órgãos Colegiados: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9221" y="4219314"/>
            <a:ext cx="15840079" cy="350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7139"/>
              </a:lnSpc>
              <a:buFont typeface="Arial"/>
              <a:buChar char="•"/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Conselho Nacional de Política Cultural - CNPC</a:t>
            </a:r>
          </a:p>
          <a:p>
            <a:pPr marL="647700" lvl="1" indent="-323850">
              <a:lnSpc>
                <a:spcPts val="7139"/>
              </a:lnSpc>
              <a:buFont typeface="Arial"/>
              <a:buChar char="•"/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Comissão Nacional de Incentivo à Cultura - CNIC</a:t>
            </a:r>
          </a:p>
          <a:p>
            <a:pPr marL="647700" lvl="1" indent="-323850">
              <a:lnSpc>
                <a:spcPts val="7139"/>
              </a:lnSpc>
              <a:buFont typeface="Arial"/>
              <a:buChar char="•"/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Comissão do Fundo Nacional de Cultura - CFNC</a:t>
            </a:r>
          </a:p>
          <a:p>
            <a:pPr marL="647700" lvl="1" indent="-323850">
              <a:lnSpc>
                <a:spcPts val="7139"/>
              </a:lnSpc>
              <a:buFont typeface="Arial"/>
              <a:buChar char="•"/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Conselho Superior de Cinema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4691" y="2602596"/>
            <a:ext cx="5156954" cy="3517193"/>
            <a:chOff x="0" y="0"/>
            <a:chExt cx="1507639" cy="1028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07639" cy="1028254"/>
            </a:xfrm>
            <a:custGeom>
              <a:avLst/>
              <a:gdLst/>
              <a:ahLst/>
              <a:cxnLst/>
              <a:rect l="l" t="t" r="r" b="b"/>
              <a:pathLst>
                <a:path w="1507639" h="1028254">
                  <a:moveTo>
                    <a:pt x="21018" y="0"/>
                  </a:moveTo>
                  <a:lnTo>
                    <a:pt x="1486621" y="0"/>
                  </a:lnTo>
                  <a:cubicBezTo>
                    <a:pt x="1492196" y="0"/>
                    <a:pt x="1497542" y="2214"/>
                    <a:pt x="1501483" y="6156"/>
                  </a:cubicBezTo>
                  <a:cubicBezTo>
                    <a:pt x="1505425" y="10097"/>
                    <a:pt x="1507639" y="15443"/>
                    <a:pt x="1507639" y="21018"/>
                  </a:cubicBezTo>
                  <a:lnTo>
                    <a:pt x="1507639" y="1007236"/>
                  </a:lnTo>
                  <a:cubicBezTo>
                    <a:pt x="1507639" y="1012810"/>
                    <a:pt x="1505425" y="1018156"/>
                    <a:pt x="1501483" y="1022098"/>
                  </a:cubicBezTo>
                  <a:cubicBezTo>
                    <a:pt x="1497542" y="1026040"/>
                    <a:pt x="1492196" y="1028254"/>
                    <a:pt x="1486621" y="1028254"/>
                  </a:cubicBezTo>
                  <a:lnTo>
                    <a:pt x="21018" y="1028254"/>
                  </a:lnTo>
                  <a:cubicBezTo>
                    <a:pt x="15443" y="1028254"/>
                    <a:pt x="10097" y="1026040"/>
                    <a:pt x="6156" y="1022098"/>
                  </a:cubicBezTo>
                  <a:cubicBezTo>
                    <a:pt x="2214" y="1018156"/>
                    <a:pt x="0" y="1012810"/>
                    <a:pt x="0" y="1007236"/>
                  </a:cubicBezTo>
                  <a:lnTo>
                    <a:pt x="0" y="21018"/>
                  </a:lnTo>
                  <a:cubicBezTo>
                    <a:pt x="0" y="15443"/>
                    <a:pt x="2214" y="10097"/>
                    <a:pt x="6156" y="6156"/>
                  </a:cubicBezTo>
                  <a:cubicBezTo>
                    <a:pt x="10097" y="2214"/>
                    <a:pt x="15443" y="0"/>
                    <a:pt x="21018" y="0"/>
                  </a:cubicBez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07639" cy="1066354"/>
            </a:xfrm>
            <a:prstGeom prst="rect">
              <a:avLst/>
            </a:prstGeom>
          </p:spPr>
          <p:txBody>
            <a:bodyPr lIns="45765" tIns="45765" rIns="45765" bIns="45765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16153" y="2908234"/>
            <a:ext cx="4574028" cy="510646"/>
            <a:chOff x="0" y="0"/>
            <a:chExt cx="1204682" cy="1344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4682" cy="134491"/>
            </a:xfrm>
            <a:custGeom>
              <a:avLst/>
              <a:gdLst/>
              <a:ahLst/>
              <a:cxnLst/>
              <a:rect l="l" t="t" r="r" b="b"/>
              <a:pathLst>
                <a:path w="1204682" h="134491">
                  <a:moveTo>
                    <a:pt x="15233" y="0"/>
                  </a:moveTo>
                  <a:lnTo>
                    <a:pt x="1189449" y="0"/>
                  </a:lnTo>
                  <a:cubicBezTo>
                    <a:pt x="1193489" y="0"/>
                    <a:pt x="1197364" y="1605"/>
                    <a:pt x="1200221" y="4462"/>
                  </a:cubicBezTo>
                  <a:cubicBezTo>
                    <a:pt x="1203077" y="7319"/>
                    <a:pt x="1204682" y="11193"/>
                    <a:pt x="1204682" y="15233"/>
                  </a:cubicBezTo>
                  <a:lnTo>
                    <a:pt x="1204682" y="119258"/>
                  </a:lnTo>
                  <a:cubicBezTo>
                    <a:pt x="1204682" y="123298"/>
                    <a:pt x="1203077" y="127173"/>
                    <a:pt x="1200221" y="130030"/>
                  </a:cubicBezTo>
                  <a:cubicBezTo>
                    <a:pt x="1197364" y="132886"/>
                    <a:pt x="1193489" y="134491"/>
                    <a:pt x="1189449" y="134491"/>
                  </a:cubicBezTo>
                  <a:lnTo>
                    <a:pt x="15233" y="134491"/>
                  </a:lnTo>
                  <a:cubicBezTo>
                    <a:pt x="11193" y="134491"/>
                    <a:pt x="7319" y="132886"/>
                    <a:pt x="4462" y="130030"/>
                  </a:cubicBezTo>
                  <a:cubicBezTo>
                    <a:pt x="1605" y="127173"/>
                    <a:pt x="0" y="123298"/>
                    <a:pt x="0" y="119258"/>
                  </a:cubicBezTo>
                  <a:lnTo>
                    <a:pt x="0" y="15233"/>
                  </a:lnTo>
                  <a:cubicBezTo>
                    <a:pt x="0" y="11193"/>
                    <a:pt x="1605" y="7319"/>
                    <a:pt x="4462" y="4462"/>
                  </a:cubicBezTo>
                  <a:cubicBezTo>
                    <a:pt x="7319" y="1605"/>
                    <a:pt x="11193" y="0"/>
                    <a:pt x="152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204682" cy="153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91754" y="2952891"/>
            <a:ext cx="4022826" cy="37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162">
                <a:solidFill>
                  <a:srgbClr val="A67E62"/>
                </a:solidFill>
                <a:latin typeface="Montserrat Bold"/>
              </a:rPr>
              <a:t>Lei nº 13.018 de 2014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563652" y="2602596"/>
            <a:ext cx="5156954" cy="3517193"/>
            <a:chOff x="0" y="0"/>
            <a:chExt cx="1507639" cy="102825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07639" cy="1028254"/>
            </a:xfrm>
            <a:custGeom>
              <a:avLst/>
              <a:gdLst/>
              <a:ahLst/>
              <a:cxnLst/>
              <a:rect l="l" t="t" r="r" b="b"/>
              <a:pathLst>
                <a:path w="1507639" h="1028254">
                  <a:moveTo>
                    <a:pt x="21018" y="0"/>
                  </a:moveTo>
                  <a:lnTo>
                    <a:pt x="1486621" y="0"/>
                  </a:lnTo>
                  <a:cubicBezTo>
                    <a:pt x="1492196" y="0"/>
                    <a:pt x="1497542" y="2214"/>
                    <a:pt x="1501483" y="6156"/>
                  </a:cubicBezTo>
                  <a:cubicBezTo>
                    <a:pt x="1505425" y="10097"/>
                    <a:pt x="1507639" y="15443"/>
                    <a:pt x="1507639" y="21018"/>
                  </a:cubicBezTo>
                  <a:lnTo>
                    <a:pt x="1507639" y="1007236"/>
                  </a:lnTo>
                  <a:cubicBezTo>
                    <a:pt x="1507639" y="1012810"/>
                    <a:pt x="1505425" y="1018156"/>
                    <a:pt x="1501483" y="1022098"/>
                  </a:cubicBezTo>
                  <a:cubicBezTo>
                    <a:pt x="1497542" y="1026040"/>
                    <a:pt x="1492196" y="1028254"/>
                    <a:pt x="1486621" y="1028254"/>
                  </a:cubicBezTo>
                  <a:lnTo>
                    <a:pt x="21018" y="1028254"/>
                  </a:lnTo>
                  <a:cubicBezTo>
                    <a:pt x="15443" y="1028254"/>
                    <a:pt x="10097" y="1026040"/>
                    <a:pt x="6156" y="1022098"/>
                  </a:cubicBezTo>
                  <a:cubicBezTo>
                    <a:pt x="2214" y="1018156"/>
                    <a:pt x="0" y="1012810"/>
                    <a:pt x="0" y="1007236"/>
                  </a:cubicBezTo>
                  <a:lnTo>
                    <a:pt x="0" y="21018"/>
                  </a:lnTo>
                  <a:cubicBezTo>
                    <a:pt x="0" y="15443"/>
                    <a:pt x="2214" y="10097"/>
                    <a:pt x="6156" y="6156"/>
                  </a:cubicBezTo>
                  <a:cubicBezTo>
                    <a:pt x="10097" y="2214"/>
                    <a:pt x="15443" y="0"/>
                    <a:pt x="21018" y="0"/>
                  </a:cubicBez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507639" cy="1066354"/>
            </a:xfrm>
            <a:prstGeom prst="rect">
              <a:avLst/>
            </a:prstGeom>
          </p:spPr>
          <p:txBody>
            <a:bodyPr lIns="45765" tIns="45765" rIns="45765" bIns="45765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55115" y="2908234"/>
            <a:ext cx="4574028" cy="510646"/>
            <a:chOff x="0" y="0"/>
            <a:chExt cx="1204682" cy="1344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04682" cy="134491"/>
            </a:xfrm>
            <a:custGeom>
              <a:avLst/>
              <a:gdLst/>
              <a:ahLst/>
              <a:cxnLst/>
              <a:rect l="l" t="t" r="r" b="b"/>
              <a:pathLst>
                <a:path w="1204682" h="134491">
                  <a:moveTo>
                    <a:pt x="15233" y="0"/>
                  </a:moveTo>
                  <a:lnTo>
                    <a:pt x="1189449" y="0"/>
                  </a:lnTo>
                  <a:cubicBezTo>
                    <a:pt x="1193489" y="0"/>
                    <a:pt x="1197364" y="1605"/>
                    <a:pt x="1200221" y="4462"/>
                  </a:cubicBezTo>
                  <a:cubicBezTo>
                    <a:pt x="1203077" y="7319"/>
                    <a:pt x="1204682" y="11193"/>
                    <a:pt x="1204682" y="15233"/>
                  </a:cubicBezTo>
                  <a:lnTo>
                    <a:pt x="1204682" y="119258"/>
                  </a:lnTo>
                  <a:cubicBezTo>
                    <a:pt x="1204682" y="123298"/>
                    <a:pt x="1203077" y="127173"/>
                    <a:pt x="1200221" y="130030"/>
                  </a:cubicBezTo>
                  <a:cubicBezTo>
                    <a:pt x="1197364" y="132886"/>
                    <a:pt x="1193489" y="134491"/>
                    <a:pt x="1189449" y="134491"/>
                  </a:cubicBezTo>
                  <a:lnTo>
                    <a:pt x="15233" y="134491"/>
                  </a:lnTo>
                  <a:cubicBezTo>
                    <a:pt x="11193" y="134491"/>
                    <a:pt x="7319" y="132886"/>
                    <a:pt x="4462" y="130030"/>
                  </a:cubicBezTo>
                  <a:cubicBezTo>
                    <a:pt x="1605" y="127173"/>
                    <a:pt x="0" y="123298"/>
                    <a:pt x="0" y="119258"/>
                  </a:cubicBezTo>
                  <a:lnTo>
                    <a:pt x="0" y="15233"/>
                  </a:lnTo>
                  <a:cubicBezTo>
                    <a:pt x="0" y="11193"/>
                    <a:pt x="1605" y="7319"/>
                    <a:pt x="4462" y="4462"/>
                  </a:cubicBezTo>
                  <a:cubicBezTo>
                    <a:pt x="7319" y="1605"/>
                    <a:pt x="11193" y="0"/>
                    <a:pt x="152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204682" cy="153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130716" y="2981466"/>
            <a:ext cx="4022826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A67E62"/>
                </a:solidFill>
                <a:latin typeface="Montserrat Bold"/>
              </a:rPr>
              <a:t>Lei Complementar nº 195 de 2022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006356" y="2602596"/>
            <a:ext cx="5156954" cy="3517193"/>
            <a:chOff x="0" y="0"/>
            <a:chExt cx="1507639" cy="10282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07639" cy="1028254"/>
            </a:xfrm>
            <a:custGeom>
              <a:avLst/>
              <a:gdLst/>
              <a:ahLst/>
              <a:cxnLst/>
              <a:rect l="l" t="t" r="r" b="b"/>
              <a:pathLst>
                <a:path w="1507639" h="1028254">
                  <a:moveTo>
                    <a:pt x="21018" y="0"/>
                  </a:moveTo>
                  <a:lnTo>
                    <a:pt x="1486621" y="0"/>
                  </a:lnTo>
                  <a:cubicBezTo>
                    <a:pt x="1492196" y="0"/>
                    <a:pt x="1497542" y="2214"/>
                    <a:pt x="1501483" y="6156"/>
                  </a:cubicBezTo>
                  <a:cubicBezTo>
                    <a:pt x="1505425" y="10097"/>
                    <a:pt x="1507639" y="15443"/>
                    <a:pt x="1507639" y="21018"/>
                  </a:cubicBezTo>
                  <a:lnTo>
                    <a:pt x="1507639" y="1007236"/>
                  </a:lnTo>
                  <a:cubicBezTo>
                    <a:pt x="1507639" y="1012810"/>
                    <a:pt x="1505425" y="1018156"/>
                    <a:pt x="1501483" y="1022098"/>
                  </a:cubicBezTo>
                  <a:cubicBezTo>
                    <a:pt x="1497542" y="1026040"/>
                    <a:pt x="1492196" y="1028254"/>
                    <a:pt x="1486621" y="1028254"/>
                  </a:cubicBezTo>
                  <a:lnTo>
                    <a:pt x="21018" y="1028254"/>
                  </a:lnTo>
                  <a:cubicBezTo>
                    <a:pt x="15443" y="1028254"/>
                    <a:pt x="10097" y="1026040"/>
                    <a:pt x="6156" y="1022098"/>
                  </a:cubicBezTo>
                  <a:cubicBezTo>
                    <a:pt x="2214" y="1018156"/>
                    <a:pt x="0" y="1012810"/>
                    <a:pt x="0" y="1007236"/>
                  </a:cubicBezTo>
                  <a:lnTo>
                    <a:pt x="0" y="21018"/>
                  </a:lnTo>
                  <a:cubicBezTo>
                    <a:pt x="0" y="15443"/>
                    <a:pt x="2214" y="10097"/>
                    <a:pt x="6156" y="6156"/>
                  </a:cubicBezTo>
                  <a:cubicBezTo>
                    <a:pt x="10097" y="2214"/>
                    <a:pt x="15443" y="0"/>
                    <a:pt x="21018" y="0"/>
                  </a:cubicBez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507639" cy="1066354"/>
            </a:xfrm>
            <a:prstGeom prst="rect">
              <a:avLst/>
            </a:prstGeom>
          </p:spPr>
          <p:txBody>
            <a:bodyPr lIns="45765" tIns="45765" rIns="45765" bIns="45765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297819" y="2908234"/>
            <a:ext cx="4574028" cy="510646"/>
            <a:chOff x="0" y="0"/>
            <a:chExt cx="1204682" cy="13449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04682" cy="134491"/>
            </a:xfrm>
            <a:custGeom>
              <a:avLst/>
              <a:gdLst/>
              <a:ahLst/>
              <a:cxnLst/>
              <a:rect l="l" t="t" r="r" b="b"/>
              <a:pathLst>
                <a:path w="1204682" h="134491">
                  <a:moveTo>
                    <a:pt x="15233" y="0"/>
                  </a:moveTo>
                  <a:lnTo>
                    <a:pt x="1189449" y="0"/>
                  </a:lnTo>
                  <a:cubicBezTo>
                    <a:pt x="1193489" y="0"/>
                    <a:pt x="1197364" y="1605"/>
                    <a:pt x="1200221" y="4462"/>
                  </a:cubicBezTo>
                  <a:cubicBezTo>
                    <a:pt x="1203077" y="7319"/>
                    <a:pt x="1204682" y="11193"/>
                    <a:pt x="1204682" y="15233"/>
                  </a:cubicBezTo>
                  <a:lnTo>
                    <a:pt x="1204682" y="119258"/>
                  </a:lnTo>
                  <a:cubicBezTo>
                    <a:pt x="1204682" y="123298"/>
                    <a:pt x="1203077" y="127173"/>
                    <a:pt x="1200221" y="130030"/>
                  </a:cubicBezTo>
                  <a:cubicBezTo>
                    <a:pt x="1197364" y="132886"/>
                    <a:pt x="1193489" y="134491"/>
                    <a:pt x="1189449" y="134491"/>
                  </a:cubicBezTo>
                  <a:lnTo>
                    <a:pt x="15233" y="134491"/>
                  </a:lnTo>
                  <a:cubicBezTo>
                    <a:pt x="11193" y="134491"/>
                    <a:pt x="7319" y="132886"/>
                    <a:pt x="4462" y="130030"/>
                  </a:cubicBezTo>
                  <a:cubicBezTo>
                    <a:pt x="1605" y="127173"/>
                    <a:pt x="0" y="123298"/>
                    <a:pt x="0" y="119258"/>
                  </a:cubicBezTo>
                  <a:lnTo>
                    <a:pt x="0" y="15233"/>
                  </a:lnTo>
                  <a:cubicBezTo>
                    <a:pt x="0" y="11193"/>
                    <a:pt x="1605" y="7319"/>
                    <a:pt x="4462" y="4462"/>
                  </a:cubicBezTo>
                  <a:cubicBezTo>
                    <a:pt x="7319" y="1605"/>
                    <a:pt x="11193" y="0"/>
                    <a:pt x="152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1204682" cy="153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2573419" y="2952891"/>
            <a:ext cx="4022826" cy="37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162">
                <a:solidFill>
                  <a:srgbClr val="A67E62"/>
                </a:solidFill>
                <a:latin typeface="Montserrat Bold"/>
              </a:rPr>
              <a:t>Lei nº 14.017 de 2020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69897" y="838786"/>
            <a:ext cx="1555057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Quais outras leis regulam a cultura?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6563652" y="6321833"/>
            <a:ext cx="5156954" cy="3517193"/>
            <a:chOff x="0" y="0"/>
            <a:chExt cx="1507639" cy="102825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507639" cy="1028254"/>
            </a:xfrm>
            <a:custGeom>
              <a:avLst/>
              <a:gdLst/>
              <a:ahLst/>
              <a:cxnLst/>
              <a:rect l="l" t="t" r="r" b="b"/>
              <a:pathLst>
                <a:path w="1507639" h="1028254">
                  <a:moveTo>
                    <a:pt x="21018" y="0"/>
                  </a:moveTo>
                  <a:lnTo>
                    <a:pt x="1486621" y="0"/>
                  </a:lnTo>
                  <a:cubicBezTo>
                    <a:pt x="1492196" y="0"/>
                    <a:pt x="1497542" y="2214"/>
                    <a:pt x="1501483" y="6156"/>
                  </a:cubicBezTo>
                  <a:cubicBezTo>
                    <a:pt x="1505425" y="10097"/>
                    <a:pt x="1507639" y="15443"/>
                    <a:pt x="1507639" y="21018"/>
                  </a:cubicBezTo>
                  <a:lnTo>
                    <a:pt x="1507639" y="1007236"/>
                  </a:lnTo>
                  <a:cubicBezTo>
                    <a:pt x="1507639" y="1012810"/>
                    <a:pt x="1505425" y="1018156"/>
                    <a:pt x="1501483" y="1022098"/>
                  </a:cubicBezTo>
                  <a:cubicBezTo>
                    <a:pt x="1497542" y="1026040"/>
                    <a:pt x="1492196" y="1028254"/>
                    <a:pt x="1486621" y="1028254"/>
                  </a:cubicBezTo>
                  <a:lnTo>
                    <a:pt x="21018" y="1028254"/>
                  </a:lnTo>
                  <a:cubicBezTo>
                    <a:pt x="15443" y="1028254"/>
                    <a:pt x="10097" y="1026040"/>
                    <a:pt x="6156" y="1022098"/>
                  </a:cubicBezTo>
                  <a:cubicBezTo>
                    <a:pt x="2214" y="1018156"/>
                    <a:pt x="0" y="1012810"/>
                    <a:pt x="0" y="1007236"/>
                  </a:cubicBezTo>
                  <a:lnTo>
                    <a:pt x="0" y="21018"/>
                  </a:lnTo>
                  <a:cubicBezTo>
                    <a:pt x="0" y="15443"/>
                    <a:pt x="2214" y="10097"/>
                    <a:pt x="6156" y="6156"/>
                  </a:cubicBezTo>
                  <a:cubicBezTo>
                    <a:pt x="10097" y="2214"/>
                    <a:pt x="15443" y="0"/>
                    <a:pt x="21018" y="0"/>
                  </a:cubicBez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507639" cy="1066354"/>
            </a:xfrm>
            <a:prstGeom prst="rect">
              <a:avLst/>
            </a:prstGeom>
          </p:spPr>
          <p:txBody>
            <a:bodyPr lIns="45765" tIns="45765" rIns="45765" bIns="45765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855115" y="6627471"/>
            <a:ext cx="4574028" cy="510646"/>
            <a:chOff x="0" y="0"/>
            <a:chExt cx="1204682" cy="13449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04682" cy="134491"/>
            </a:xfrm>
            <a:custGeom>
              <a:avLst/>
              <a:gdLst/>
              <a:ahLst/>
              <a:cxnLst/>
              <a:rect l="l" t="t" r="r" b="b"/>
              <a:pathLst>
                <a:path w="1204682" h="134491">
                  <a:moveTo>
                    <a:pt x="15233" y="0"/>
                  </a:moveTo>
                  <a:lnTo>
                    <a:pt x="1189449" y="0"/>
                  </a:lnTo>
                  <a:cubicBezTo>
                    <a:pt x="1193489" y="0"/>
                    <a:pt x="1197364" y="1605"/>
                    <a:pt x="1200221" y="4462"/>
                  </a:cubicBezTo>
                  <a:cubicBezTo>
                    <a:pt x="1203077" y="7319"/>
                    <a:pt x="1204682" y="11193"/>
                    <a:pt x="1204682" y="15233"/>
                  </a:cubicBezTo>
                  <a:lnTo>
                    <a:pt x="1204682" y="119258"/>
                  </a:lnTo>
                  <a:cubicBezTo>
                    <a:pt x="1204682" y="123298"/>
                    <a:pt x="1203077" y="127173"/>
                    <a:pt x="1200221" y="130030"/>
                  </a:cubicBezTo>
                  <a:cubicBezTo>
                    <a:pt x="1197364" y="132886"/>
                    <a:pt x="1193489" y="134491"/>
                    <a:pt x="1189449" y="134491"/>
                  </a:cubicBezTo>
                  <a:lnTo>
                    <a:pt x="15233" y="134491"/>
                  </a:lnTo>
                  <a:cubicBezTo>
                    <a:pt x="11193" y="134491"/>
                    <a:pt x="7319" y="132886"/>
                    <a:pt x="4462" y="130030"/>
                  </a:cubicBezTo>
                  <a:cubicBezTo>
                    <a:pt x="1605" y="127173"/>
                    <a:pt x="0" y="123298"/>
                    <a:pt x="0" y="119258"/>
                  </a:cubicBezTo>
                  <a:lnTo>
                    <a:pt x="0" y="15233"/>
                  </a:lnTo>
                  <a:cubicBezTo>
                    <a:pt x="0" y="11193"/>
                    <a:pt x="1605" y="7319"/>
                    <a:pt x="4462" y="4462"/>
                  </a:cubicBezTo>
                  <a:cubicBezTo>
                    <a:pt x="7319" y="1605"/>
                    <a:pt x="11193" y="0"/>
                    <a:pt x="152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1204682" cy="153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7130716" y="6672128"/>
            <a:ext cx="4022826" cy="37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162">
                <a:solidFill>
                  <a:srgbClr val="A67E62"/>
                </a:solidFill>
                <a:latin typeface="Montserrat Bold"/>
              </a:rPr>
              <a:t>Lei nº 8.685 de 1993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2006356" y="6321833"/>
            <a:ext cx="5156954" cy="3517193"/>
            <a:chOff x="0" y="0"/>
            <a:chExt cx="1507639" cy="102825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507639" cy="1028254"/>
            </a:xfrm>
            <a:custGeom>
              <a:avLst/>
              <a:gdLst/>
              <a:ahLst/>
              <a:cxnLst/>
              <a:rect l="l" t="t" r="r" b="b"/>
              <a:pathLst>
                <a:path w="1507639" h="1028254">
                  <a:moveTo>
                    <a:pt x="21018" y="0"/>
                  </a:moveTo>
                  <a:lnTo>
                    <a:pt x="1486621" y="0"/>
                  </a:lnTo>
                  <a:cubicBezTo>
                    <a:pt x="1492196" y="0"/>
                    <a:pt x="1497542" y="2214"/>
                    <a:pt x="1501483" y="6156"/>
                  </a:cubicBezTo>
                  <a:cubicBezTo>
                    <a:pt x="1505425" y="10097"/>
                    <a:pt x="1507639" y="15443"/>
                    <a:pt x="1507639" y="21018"/>
                  </a:cubicBezTo>
                  <a:lnTo>
                    <a:pt x="1507639" y="1007236"/>
                  </a:lnTo>
                  <a:cubicBezTo>
                    <a:pt x="1507639" y="1012810"/>
                    <a:pt x="1505425" y="1018156"/>
                    <a:pt x="1501483" y="1022098"/>
                  </a:cubicBezTo>
                  <a:cubicBezTo>
                    <a:pt x="1497542" y="1026040"/>
                    <a:pt x="1492196" y="1028254"/>
                    <a:pt x="1486621" y="1028254"/>
                  </a:cubicBezTo>
                  <a:lnTo>
                    <a:pt x="21018" y="1028254"/>
                  </a:lnTo>
                  <a:cubicBezTo>
                    <a:pt x="15443" y="1028254"/>
                    <a:pt x="10097" y="1026040"/>
                    <a:pt x="6156" y="1022098"/>
                  </a:cubicBezTo>
                  <a:cubicBezTo>
                    <a:pt x="2214" y="1018156"/>
                    <a:pt x="0" y="1012810"/>
                    <a:pt x="0" y="1007236"/>
                  </a:cubicBezTo>
                  <a:lnTo>
                    <a:pt x="0" y="21018"/>
                  </a:lnTo>
                  <a:cubicBezTo>
                    <a:pt x="0" y="15443"/>
                    <a:pt x="2214" y="10097"/>
                    <a:pt x="6156" y="6156"/>
                  </a:cubicBezTo>
                  <a:cubicBezTo>
                    <a:pt x="10097" y="2214"/>
                    <a:pt x="15443" y="0"/>
                    <a:pt x="21018" y="0"/>
                  </a:cubicBez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1507639" cy="1066354"/>
            </a:xfrm>
            <a:prstGeom prst="rect">
              <a:avLst/>
            </a:prstGeom>
          </p:spPr>
          <p:txBody>
            <a:bodyPr lIns="45765" tIns="45765" rIns="45765" bIns="45765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297819" y="6627471"/>
            <a:ext cx="4574028" cy="510646"/>
            <a:chOff x="0" y="0"/>
            <a:chExt cx="1204682" cy="13449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204682" cy="134491"/>
            </a:xfrm>
            <a:custGeom>
              <a:avLst/>
              <a:gdLst/>
              <a:ahLst/>
              <a:cxnLst/>
              <a:rect l="l" t="t" r="r" b="b"/>
              <a:pathLst>
                <a:path w="1204682" h="134491">
                  <a:moveTo>
                    <a:pt x="15233" y="0"/>
                  </a:moveTo>
                  <a:lnTo>
                    <a:pt x="1189449" y="0"/>
                  </a:lnTo>
                  <a:cubicBezTo>
                    <a:pt x="1193489" y="0"/>
                    <a:pt x="1197364" y="1605"/>
                    <a:pt x="1200221" y="4462"/>
                  </a:cubicBezTo>
                  <a:cubicBezTo>
                    <a:pt x="1203077" y="7319"/>
                    <a:pt x="1204682" y="11193"/>
                    <a:pt x="1204682" y="15233"/>
                  </a:cubicBezTo>
                  <a:lnTo>
                    <a:pt x="1204682" y="119258"/>
                  </a:lnTo>
                  <a:cubicBezTo>
                    <a:pt x="1204682" y="123298"/>
                    <a:pt x="1203077" y="127173"/>
                    <a:pt x="1200221" y="130030"/>
                  </a:cubicBezTo>
                  <a:cubicBezTo>
                    <a:pt x="1197364" y="132886"/>
                    <a:pt x="1193489" y="134491"/>
                    <a:pt x="1189449" y="134491"/>
                  </a:cubicBezTo>
                  <a:lnTo>
                    <a:pt x="15233" y="134491"/>
                  </a:lnTo>
                  <a:cubicBezTo>
                    <a:pt x="11193" y="134491"/>
                    <a:pt x="7319" y="132886"/>
                    <a:pt x="4462" y="130030"/>
                  </a:cubicBezTo>
                  <a:cubicBezTo>
                    <a:pt x="1605" y="127173"/>
                    <a:pt x="0" y="123298"/>
                    <a:pt x="0" y="119258"/>
                  </a:cubicBezTo>
                  <a:lnTo>
                    <a:pt x="0" y="15233"/>
                  </a:lnTo>
                  <a:cubicBezTo>
                    <a:pt x="0" y="11193"/>
                    <a:pt x="1605" y="7319"/>
                    <a:pt x="4462" y="4462"/>
                  </a:cubicBezTo>
                  <a:cubicBezTo>
                    <a:pt x="7319" y="1605"/>
                    <a:pt x="11193" y="0"/>
                    <a:pt x="152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19050"/>
              <a:ext cx="1204682" cy="153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573419" y="6700703"/>
            <a:ext cx="4022826" cy="37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162">
                <a:solidFill>
                  <a:srgbClr val="A67E62"/>
                </a:solidFill>
                <a:latin typeface="Montserrat Bold"/>
              </a:rPr>
              <a:t>Lei nº 11.437 de 2006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691754" y="3655000"/>
            <a:ext cx="4022826" cy="37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162">
                <a:solidFill>
                  <a:srgbClr val="FFFFFF"/>
                </a:solidFill>
                <a:latin typeface="Montserrat Bold"/>
              </a:rPr>
              <a:t>Lei da Cultura Viva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691754" y="4179102"/>
            <a:ext cx="4022826" cy="1135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162">
                <a:solidFill>
                  <a:srgbClr val="FFFFFF"/>
                </a:solidFill>
                <a:latin typeface="Montserrat"/>
              </a:rPr>
              <a:t>Institui a Política Nacional de Cultura Viva e regula os pontos e pontões de cultura</a:t>
            </a:r>
            <a:r>
              <a:rPr lang="en-US" sz="2162">
                <a:solidFill>
                  <a:srgbClr val="FFFFFF"/>
                </a:solidFill>
                <a:latin typeface="Montserrat Bold"/>
              </a:rPr>
              <a:t>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133769" y="3635950"/>
            <a:ext cx="4022826" cy="37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162">
                <a:solidFill>
                  <a:srgbClr val="FFFFFF"/>
                </a:solidFill>
                <a:latin typeface="Montserrat Bold"/>
              </a:rPr>
              <a:t>Lei Paulo Gustavo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130716" y="4160052"/>
            <a:ext cx="4022826" cy="1516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162">
                <a:solidFill>
                  <a:srgbClr val="FFFFFF"/>
                </a:solidFill>
                <a:latin typeface="Montserrat"/>
              </a:rPr>
              <a:t>Dispõe sobre ações emergenciais para o setor cultural em decorrência da pandemia de covid-19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573419" y="3655000"/>
            <a:ext cx="4022826" cy="37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162">
                <a:solidFill>
                  <a:srgbClr val="FFFFFF"/>
                </a:solidFill>
                <a:latin typeface="Montserrat Bold"/>
              </a:rPr>
              <a:t>Lei Aldir Blanc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573419" y="4179102"/>
            <a:ext cx="4022826" cy="1516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162">
                <a:solidFill>
                  <a:srgbClr val="FFFFFF"/>
                </a:solidFill>
                <a:latin typeface="Montserrat"/>
              </a:rPr>
              <a:t>Dispõe sobre distribuição emergencial de valores para setor cultural aos Estados e Municípios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1124691" y="6321833"/>
            <a:ext cx="5156954" cy="3517193"/>
            <a:chOff x="0" y="0"/>
            <a:chExt cx="6875938" cy="4689591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6875938" cy="4689591"/>
              <a:chOff x="0" y="0"/>
              <a:chExt cx="1507639" cy="1028254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507639" cy="1028254"/>
              </a:xfrm>
              <a:custGeom>
                <a:avLst/>
                <a:gdLst/>
                <a:ahLst/>
                <a:cxnLst/>
                <a:rect l="l" t="t" r="r" b="b"/>
                <a:pathLst>
                  <a:path w="1507639" h="1028254">
                    <a:moveTo>
                      <a:pt x="21018" y="0"/>
                    </a:moveTo>
                    <a:lnTo>
                      <a:pt x="1486621" y="0"/>
                    </a:lnTo>
                    <a:cubicBezTo>
                      <a:pt x="1492196" y="0"/>
                      <a:pt x="1497542" y="2214"/>
                      <a:pt x="1501483" y="6156"/>
                    </a:cubicBezTo>
                    <a:cubicBezTo>
                      <a:pt x="1505425" y="10097"/>
                      <a:pt x="1507639" y="15443"/>
                      <a:pt x="1507639" y="21018"/>
                    </a:cubicBezTo>
                    <a:lnTo>
                      <a:pt x="1507639" y="1007236"/>
                    </a:lnTo>
                    <a:cubicBezTo>
                      <a:pt x="1507639" y="1012810"/>
                      <a:pt x="1505425" y="1018156"/>
                      <a:pt x="1501483" y="1022098"/>
                    </a:cubicBezTo>
                    <a:cubicBezTo>
                      <a:pt x="1497542" y="1026040"/>
                      <a:pt x="1492196" y="1028254"/>
                      <a:pt x="1486621" y="1028254"/>
                    </a:cubicBezTo>
                    <a:lnTo>
                      <a:pt x="21018" y="1028254"/>
                    </a:lnTo>
                    <a:cubicBezTo>
                      <a:pt x="15443" y="1028254"/>
                      <a:pt x="10097" y="1026040"/>
                      <a:pt x="6156" y="1022098"/>
                    </a:cubicBezTo>
                    <a:cubicBezTo>
                      <a:pt x="2214" y="1018156"/>
                      <a:pt x="0" y="1012810"/>
                      <a:pt x="0" y="1007236"/>
                    </a:cubicBezTo>
                    <a:lnTo>
                      <a:pt x="0" y="21018"/>
                    </a:lnTo>
                    <a:cubicBezTo>
                      <a:pt x="0" y="15443"/>
                      <a:pt x="2214" y="10097"/>
                      <a:pt x="6156" y="6156"/>
                    </a:cubicBezTo>
                    <a:cubicBezTo>
                      <a:pt x="10097" y="2214"/>
                      <a:pt x="15443" y="0"/>
                      <a:pt x="21018" y="0"/>
                    </a:cubicBezTo>
                    <a:close/>
                  </a:path>
                </a:pathLst>
              </a:custGeom>
              <a:solidFill>
                <a:srgbClr val="BD9477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38100"/>
                <a:ext cx="1507639" cy="1066354"/>
              </a:xfrm>
              <a:prstGeom prst="rect">
                <a:avLst/>
              </a:prstGeom>
            </p:spPr>
            <p:txBody>
              <a:bodyPr lIns="45765" tIns="45765" rIns="45765" bIns="45765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388617" y="407517"/>
              <a:ext cx="6098704" cy="680862"/>
              <a:chOff x="0" y="0"/>
              <a:chExt cx="1204682" cy="134491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204682" cy="134491"/>
              </a:xfrm>
              <a:custGeom>
                <a:avLst/>
                <a:gdLst/>
                <a:ahLst/>
                <a:cxnLst/>
                <a:rect l="l" t="t" r="r" b="b"/>
                <a:pathLst>
                  <a:path w="1204682" h="134491">
                    <a:moveTo>
                      <a:pt x="15233" y="0"/>
                    </a:moveTo>
                    <a:lnTo>
                      <a:pt x="1189449" y="0"/>
                    </a:lnTo>
                    <a:cubicBezTo>
                      <a:pt x="1193489" y="0"/>
                      <a:pt x="1197364" y="1605"/>
                      <a:pt x="1200221" y="4462"/>
                    </a:cubicBezTo>
                    <a:cubicBezTo>
                      <a:pt x="1203077" y="7319"/>
                      <a:pt x="1204682" y="11193"/>
                      <a:pt x="1204682" y="15233"/>
                    </a:cubicBezTo>
                    <a:lnTo>
                      <a:pt x="1204682" y="119258"/>
                    </a:lnTo>
                    <a:cubicBezTo>
                      <a:pt x="1204682" y="123298"/>
                      <a:pt x="1203077" y="127173"/>
                      <a:pt x="1200221" y="130030"/>
                    </a:cubicBezTo>
                    <a:cubicBezTo>
                      <a:pt x="1197364" y="132886"/>
                      <a:pt x="1193489" y="134491"/>
                      <a:pt x="1189449" y="134491"/>
                    </a:cubicBezTo>
                    <a:lnTo>
                      <a:pt x="15233" y="134491"/>
                    </a:lnTo>
                    <a:cubicBezTo>
                      <a:pt x="11193" y="134491"/>
                      <a:pt x="7319" y="132886"/>
                      <a:pt x="4462" y="130030"/>
                    </a:cubicBezTo>
                    <a:cubicBezTo>
                      <a:pt x="1605" y="127173"/>
                      <a:pt x="0" y="123298"/>
                      <a:pt x="0" y="119258"/>
                    </a:cubicBezTo>
                    <a:lnTo>
                      <a:pt x="0" y="15233"/>
                    </a:lnTo>
                    <a:cubicBezTo>
                      <a:pt x="0" y="11193"/>
                      <a:pt x="1605" y="7319"/>
                      <a:pt x="4462" y="4462"/>
                    </a:cubicBezTo>
                    <a:cubicBezTo>
                      <a:pt x="7319" y="1605"/>
                      <a:pt x="11193" y="0"/>
                      <a:pt x="152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19050"/>
                <a:ext cx="1204682" cy="1535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20"/>
                  </a:lnSpc>
                </a:pPr>
                <a:endParaRPr/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756085" y="544960"/>
              <a:ext cx="5363769" cy="482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24"/>
                </a:lnSpc>
              </a:pPr>
              <a:r>
                <a:rPr lang="en-US" sz="2160">
                  <a:solidFill>
                    <a:srgbClr val="A67E62"/>
                  </a:solidFill>
                  <a:latin typeface="Montserrat Bold"/>
                </a:rPr>
                <a:t>Lei 8.313 de 1991</a:t>
              </a:r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7130716" y="7323855"/>
            <a:ext cx="4022826" cy="37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162">
                <a:solidFill>
                  <a:srgbClr val="FFFFFF"/>
                </a:solidFill>
                <a:latin typeface="Montserrat Bold"/>
              </a:rPr>
              <a:t>Lei do Audiovisual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133769" y="7883299"/>
            <a:ext cx="4022826" cy="1135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162">
                <a:solidFill>
                  <a:srgbClr val="FFFFFF"/>
                </a:solidFill>
                <a:latin typeface="Montserrat"/>
              </a:rPr>
              <a:t>Regula mecanismos de fomento indireto da indústria audiovisual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2573419" y="7471492"/>
            <a:ext cx="4022826" cy="189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162">
                <a:solidFill>
                  <a:srgbClr val="FFFFFF"/>
                </a:solidFill>
                <a:latin typeface="Montserrat"/>
              </a:rPr>
              <a:t>Cria o Fundo Setorial do Audiovisual e institui mecanismos de fomento direto da indústria audiovisual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683576" y="7323855"/>
            <a:ext cx="4022826" cy="37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162">
                <a:solidFill>
                  <a:srgbClr val="FFFFFF"/>
                </a:solidFill>
                <a:latin typeface="Montserrat Bold"/>
              </a:rPr>
              <a:t>Lei Rouanet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693101" y="7883299"/>
            <a:ext cx="4022826" cy="1135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162">
                <a:solidFill>
                  <a:srgbClr val="FFFFFF"/>
                </a:solidFill>
                <a:latin typeface="Montserrat"/>
              </a:rPr>
              <a:t>Institui o PRONAC e regula mecanismos de fomento indireto para o setor cultural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9897" y="838786"/>
            <a:ext cx="15550571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Quais outras leis regulam a cultura?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3242662"/>
            <a:ext cx="16230600" cy="5012690"/>
            <a:chOff x="0" y="0"/>
            <a:chExt cx="21640800" cy="6683587"/>
          </a:xfrm>
        </p:grpSpPr>
        <p:sp>
          <p:nvSpPr>
            <p:cNvPr id="4" name="Freeform 4"/>
            <p:cNvSpPr/>
            <p:nvPr/>
          </p:nvSpPr>
          <p:spPr>
            <a:xfrm rot="5400000">
              <a:off x="0" y="49129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9"/>
                  </a:lnTo>
                  <a:lnTo>
                    <a:pt x="0" y="62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842644" y="-142875"/>
              <a:ext cx="20798156" cy="6826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19"/>
                </a:lnSpc>
              </a:pPr>
              <a:r>
                <a:rPr lang="en-US" sz="3699">
                  <a:solidFill>
                    <a:srgbClr val="4E2A27"/>
                  </a:solidFill>
                  <a:latin typeface="Montserrat Bold"/>
                </a:rPr>
                <a:t>Lei de Incentivo à Cultura ou Lei Rouanet - aumento de 255% dos projetos financiados</a:t>
              </a:r>
              <a:r>
                <a:rPr lang="en-US" sz="3699">
                  <a:solidFill>
                    <a:srgbClr val="4E2A27"/>
                  </a:solidFill>
                  <a:latin typeface="Montserrat"/>
                </a:rPr>
                <a:t> entre 2022 e 2024. Foram no</a:t>
              </a:r>
              <a:r>
                <a:rPr lang="en-US" sz="3699">
                  <a:solidFill>
                    <a:srgbClr val="4E2A27"/>
                  </a:solidFill>
                  <a:latin typeface="Montserrat Bold"/>
                </a:rPr>
                <a:t> total 10,7 mil projetos.</a:t>
              </a:r>
            </a:p>
            <a:p>
              <a:pPr>
                <a:lnSpc>
                  <a:spcPts val="5919"/>
                </a:lnSpc>
              </a:pPr>
              <a:endParaRPr lang="en-US" sz="3699">
                <a:solidFill>
                  <a:srgbClr val="4E2A27"/>
                </a:solidFill>
                <a:latin typeface="Montserrat Bold"/>
              </a:endParaRPr>
            </a:p>
            <a:p>
              <a:pPr>
                <a:lnSpc>
                  <a:spcPts val="5919"/>
                </a:lnSpc>
              </a:pPr>
              <a:r>
                <a:rPr lang="en-US" sz="3699">
                  <a:solidFill>
                    <a:srgbClr val="4E2A27"/>
                  </a:solidFill>
                  <a:latin typeface="Montserrat"/>
                </a:rPr>
                <a:t>Em 2023, foi aprovado </a:t>
              </a:r>
              <a:r>
                <a:rPr lang="en-US" sz="3699">
                  <a:solidFill>
                    <a:srgbClr val="4E2A27"/>
                  </a:solidFill>
                  <a:latin typeface="Montserrat Bold"/>
                </a:rPr>
                <a:t>aporte de R$1,2 bilhão de reais ao Fundo Setorial Audiovisual - valor  3 vezes maior do que o aprovado em 2022.</a:t>
              </a:r>
            </a:p>
          </p:txBody>
        </p:sp>
        <p:sp>
          <p:nvSpPr>
            <p:cNvPr id="6" name="Freeform 6"/>
            <p:cNvSpPr/>
            <p:nvPr/>
          </p:nvSpPr>
          <p:spPr>
            <a:xfrm rot="5400000">
              <a:off x="0" y="3983784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9"/>
                  </a:lnTo>
                  <a:lnTo>
                    <a:pt x="0" y="62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1102404" y="8902605"/>
            <a:ext cx="2986224" cy="2660339"/>
            <a:chOff x="0" y="0"/>
            <a:chExt cx="786495" cy="7006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90708" y="5749007"/>
            <a:ext cx="781416" cy="6307196"/>
            <a:chOff x="0" y="0"/>
            <a:chExt cx="205805" cy="16611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5805" cy="1661155"/>
            </a:xfrm>
            <a:custGeom>
              <a:avLst/>
              <a:gdLst/>
              <a:ahLst/>
              <a:cxnLst/>
              <a:rect l="l" t="t" r="r" b="b"/>
              <a:pathLst>
                <a:path w="205805" h="1661155">
                  <a:moveTo>
                    <a:pt x="0" y="0"/>
                  </a:moveTo>
                  <a:lnTo>
                    <a:pt x="205805" y="0"/>
                  </a:lnTo>
                  <a:lnTo>
                    <a:pt x="205805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05805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8956831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19221" y="960103"/>
            <a:ext cx="14265534" cy="106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9067" spc="-444">
                <a:solidFill>
                  <a:srgbClr val="4E2A27"/>
                </a:solidFill>
                <a:latin typeface="Bentham"/>
              </a:rPr>
              <a:t>A Cultura através do Audiovisual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766197" y="6566819"/>
            <a:ext cx="521803" cy="6307196"/>
            <a:chOff x="0" y="0"/>
            <a:chExt cx="137430" cy="16611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18187" y="2802704"/>
            <a:ext cx="15841113" cy="6893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80"/>
              </a:lnSpc>
            </a:pPr>
            <a:r>
              <a:rPr lang="en-US" sz="3800">
                <a:solidFill>
                  <a:srgbClr val="4E2A27"/>
                </a:solidFill>
                <a:latin typeface="Montserrat"/>
              </a:rPr>
              <a:t>Após o impacto da pandemia de covid-19, os segmentos de televisão e cinema voltam a crescer. Com a retomada de atividades e investimentos no ramo, estima-se que o </a:t>
            </a:r>
            <a:r>
              <a:rPr lang="en-US" sz="3800">
                <a:solidFill>
                  <a:srgbClr val="4E2A27"/>
                </a:solidFill>
                <a:latin typeface="Montserrat Bold"/>
              </a:rPr>
              <a:t>mercado global possa alcançar uma receita de US$ 170 bilhões em 2030.</a:t>
            </a:r>
          </a:p>
          <a:p>
            <a:pPr>
              <a:lnSpc>
                <a:spcPts val="6080"/>
              </a:lnSpc>
            </a:pPr>
            <a:r>
              <a:rPr lang="en-US" sz="3800">
                <a:solidFill>
                  <a:srgbClr val="4E2A27"/>
                </a:solidFill>
                <a:latin typeface="Montserrat"/>
              </a:rPr>
              <a:t> </a:t>
            </a:r>
          </a:p>
          <a:p>
            <a:pPr>
              <a:lnSpc>
                <a:spcPts val="6080"/>
              </a:lnSpc>
            </a:pPr>
            <a:r>
              <a:rPr lang="en-US" sz="3800">
                <a:solidFill>
                  <a:srgbClr val="4E2A27"/>
                </a:solidFill>
                <a:latin typeface="Montserrat"/>
              </a:rPr>
              <a:t>As estimativas também apontam uma </a:t>
            </a:r>
            <a:r>
              <a:rPr lang="en-US" sz="3800">
                <a:solidFill>
                  <a:srgbClr val="4E2A27"/>
                </a:solidFill>
                <a:latin typeface="Montserrat Bold"/>
              </a:rPr>
              <a:t>média de crescimento de 7,2% ao ano até 2030.</a:t>
            </a:r>
          </a:p>
          <a:p>
            <a:pPr>
              <a:lnSpc>
                <a:spcPts val="6080"/>
              </a:lnSpc>
            </a:pPr>
            <a:endParaRPr lang="en-US" sz="3800">
              <a:solidFill>
                <a:srgbClr val="4E2A27"/>
              </a:solidFill>
              <a:latin typeface="Montserra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19221" y="9487784"/>
            <a:ext cx="11351460" cy="20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90"/>
              </a:lnSpc>
            </a:pPr>
            <a:r>
              <a:rPr lang="en-US" sz="1445" u="sng" spc="-70">
                <a:solidFill>
                  <a:srgbClr val="4E2A27"/>
                </a:solidFill>
                <a:latin typeface="Montserrat"/>
                <a:hlinkClick r:id="rId2" tooltip="https://agenciabrasil.ebc.com.br/economia/noticia/2023-09/economia-criativa-vai-gerar-mais-1-milhao-de-empregos-ate-2030"/>
              </a:rPr>
              <a:t>Fontes: https://www.meioemensagem.com.br/midia/qual-o-tamanho-do-setor-audiovisual-brasileiro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-1319170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66197" y="6566819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3561435"/>
            <a:ext cx="16346976" cy="5395395"/>
          </a:xfrm>
          <a:custGeom>
            <a:avLst/>
            <a:gdLst/>
            <a:ahLst/>
            <a:cxnLst/>
            <a:rect l="l" t="t" r="r" b="b"/>
            <a:pathLst>
              <a:path w="16346976" h="5395395">
                <a:moveTo>
                  <a:pt x="0" y="0"/>
                </a:moveTo>
                <a:lnTo>
                  <a:pt x="16346976" y="0"/>
                </a:lnTo>
                <a:lnTo>
                  <a:pt x="16346976" y="5395396"/>
                </a:lnTo>
                <a:lnTo>
                  <a:pt x="0" y="5395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19221" y="960103"/>
            <a:ext cx="14265534" cy="106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9067" spc="-444">
                <a:solidFill>
                  <a:srgbClr val="4E2A27"/>
                </a:solidFill>
                <a:latin typeface="Bentham"/>
              </a:rPr>
              <a:t>A Cultura através do Audiovisual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2135586"/>
            <a:ext cx="4242832" cy="69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68"/>
              </a:lnSpc>
            </a:pPr>
            <a:r>
              <a:rPr lang="en-US" sz="5957" spc="-291">
                <a:solidFill>
                  <a:srgbClr val="4E2A27"/>
                </a:solidFill>
                <a:latin typeface="Bentham"/>
              </a:rPr>
              <a:t>Dados de 2023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9511937"/>
            <a:ext cx="11351460" cy="20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90"/>
              </a:lnSpc>
            </a:pPr>
            <a:r>
              <a:rPr lang="en-US" sz="1445" u="sng" spc="-70">
                <a:solidFill>
                  <a:srgbClr val="4E2A27"/>
                </a:solidFill>
                <a:latin typeface="Montserrat"/>
                <a:hlinkClick r:id="rId3" tooltip="https://agenciabrasil.ebc.com.br/economia/noticia/2023-09/economia-criativa-vai-gerar-mais-1-milhao-de-empregos-ate-2030"/>
              </a:rPr>
              <a:t>Fontes: https://www.gov.br/ancine/pt-br/oca/Paineis%20Interativos/painel-indicadores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8956831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66197" y="6566819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19221" y="3970034"/>
            <a:ext cx="7444087" cy="3613635"/>
          </a:xfrm>
          <a:custGeom>
            <a:avLst/>
            <a:gdLst/>
            <a:ahLst/>
            <a:cxnLst/>
            <a:rect l="l" t="t" r="r" b="b"/>
            <a:pathLst>
              <a:path w="7444087" h="3613635">
                <a:moveTo>
                  <a:pt x="0" y="0"/>
                </a:moveTo>
                <a:lnTo>
                  <a:pt x="7444087" y="0"/>
                </a:lnTo>
                <a:lnTo>
                  <a:pt x="7444087" y="3613635"/>
                </a:lnTo>
                <a:lnTo>
                  <a:pt x="0" y="36136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71195" y="3970034"/>
            <a:ext cx="7482264" cy="3613635"/>
          </a:xfrm>
          <a:custGeom>
            <a:avLst/>
            <a:gdLst/>
            <a:ahLst/>
            <a:cxnLst/>
            <a:rect l="l" t="t" r="r" b="b"/>
            <a:pathLst>
              <a:path w="7482264" h="3613635">
                <a:moveTo>
                  <a:pt x="0" y="0"/>
                </a:moveTo>
                <a:lnTo>
                  <a:pt x="7482264" y="0"/>
                </a:lnTo>
                <a:lnTo>
                  <a:pt x="7482264" y="3613635"/>
                </a:lnTo>
                <a:lnTo>
                  <a:pt x="0" y="36136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37164" y="7889887"/>
            <a:ext cx="7213673" cy="2133887"/>
          </a:xfrm>
          <a:custGeom>
            <a:avLst/>
            <a:gdLst/>
            <a:ahLst/>
            <a:cxnLst/>
            <a:rect l="l" t="t" r="r" b="b"/>
            <a:pathLst>
              <a:path w="7213673" h="2133887">
                <a:moveTo>
                  <a:pt x="0" y="0"/>
                </a:moveTo>
                <a:lnTo>
                  <a:pt x="7213672" y="0"/>
                </a:lnTo>
                <a:lnTo>
                  <a:pt x="7213672" y="2133887"/>
                </a:lnTo>
                <a:lnTo>
                  <a:pt x="0" y="21338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19221" y="960103"/>
            <a:ext cx="14265534" cy="106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9067" spc="-444">
                <a:solidFill>
                  <a:srgbClr val="4E2A27"/>
                </a:solidFill>
                <a:latin typeface="Bentham"/>
              </a:rPr>
              <a:t>A Cultura através do Audiovisual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23443" y="2482716"/>
            <a:ext cx="15841113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000">
                <a:solidFill>
                  <a:srgbClr val="4E2A27"/>
                </a:solidFill>
                <a:latin typeface="Montserrat"/>
              </a:rPr>
              <a:t>O audiovisual também leva a produção brasileira ao mundo através dos acordo de coprodução internacional, celebrados com diversos países: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6171" y="-1330169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69283" y="-2124898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011829" y="3152828"/>
            <a:ext cx="14264342" cy="6567589"/>
          </a:xfrm>
          <a:custGeom>
            <a:avLst/>
            <a:gdLst/>
            <a:ahLst/>
            <a:cxnLst/>
            <a:rect l="l" t="t" r="r" b="b"/>
            <a:pathLst>
              <a:path w="14264342" h="6567589">
                <a:moveTo>
                  <a:pt x="0" y="0"/>
                </a:moveTo>
                <a:lnTo>
                  <a:pt x="14264342" y="0"/>
                </a:lnTo>
                <a:lnTo>
                  <a:pt x="14264342" y="6567589"/>
                </a:lnTo>
                <a:lnTo>
                  <a:pt x="0" y="6567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19221" y="960103"/>
            <a:ext cx="14265534" cy="106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9067" spc="-444">
                <a:solidFill>
                  <a:srgbClr val="4E2A27"/>
                </a:solidFill>
                <a:latin typeface="Bentham"/>
              </a:rPr>
              <a:t>A Cultura através do Audiovisual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2135586"/>
            <a:ext cx="5930316" cy="69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68"/>
              </a:lnSpc>
            </a:pPr>
            <a:r>
              <a:rPr lang="en-US" sz="5957" spc="-291">
                <a:solidFill>
                  <a:srgbClr val="4E2A27"/>
                </a:solidFill>
                <a:latin typeface="Bentham"/>
              </a:rPr>
              <a:t>Marcos Regulatórios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8956831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66197" y="6566819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0103"/>
            <a:ext cx="14265534" cy="106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9067" spc="-444">
                <a:solidFill>
                  <a:srgbClr val="4E2A27"/>
                </a:solidFill>
                <a:latin typeface="Bentham"/>
              </a:rPr>
              <a:t>A Cultura através do Audiovisual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221" y="2135586"/>
            <a:ext cx="5930316" cy="69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68"/>
              </a:lnSpc>
            </a:pPr>
            <a:r>
              <a:rPr lang="en-US" sz="5957" spc="-291">
                <a:solidFill>
                  <a:srgbClr val="4E2A27"/>
                </a:solidFill>
                <a:latin typeface="Bentham"/>
              </a:rPr>
              <a:t>Marcos Regulatórios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51459" y="3609902"/>
            <a:ext cx="15107841" cy="551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2499">
                <a:solidFill>
                  <a:srgbClr val="4E2A27"/>
                </a:solidFill>
                <a:latin typeface="Montserrat Bold"/>
              </a:rPr>
              <a:t>Medida Provisória nº 2.228-1 de 2001: 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Estabelece princípios gerais da Política Nacional do Cinema, cria o Conselho Superior do Cinema e a Agência Nacional do Cinema - ANCINE, institui o Programa de Apoio ao Desenvolvimento do Cinema Nacional - PRODECINE, autoriza a criação de Fundos de Financiamento da Indústria Cinematográfica Nacional - FUNCINES, altera a legislação sobre a Contribuição para o Desenvolvimento da Indústria Cinematográfica Nacional;</a:t>
            </a:r>
          </a:p>
          <a:p>
            <a:pPr>
              <a:lnSpc>
                <a:spcPts val="39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</a:pPr>
            <a:r>
              <a:rPr lang="en-US" sz="2499">
                <a:solidFill>
                  <a:srgbClr val="4E2A27"/>
                </a:solidFill>
                <a:latin typeface="Montserrat Bold"/>
              </a:rPr>
              <a:t>Lei 11.437 de 2006: 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cria o Fundo Setorial Audiovisual, prorroga e institui mecanismos de fomento à atividade audiovisual;</a:t>
            </a:r>
          </a:p>
          <a:p>
            <a:pPr>
              <a:lnSpc>
                <a:spcPts val="39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</a:pPr>
            <a:r>
              <a:rPr lang="en-US" sz="2499">
                <a:solidFill>
                  <a:srgbClr val="4E2A27"/>
                </a:solidFill>
                <a:latin typeface="Montserrat Bold"/>
              </a:rPr>
              <a:t>Lei nº 12.485 de 2011: 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dispõe sobre a comunicação audiovisual de acesso condicionado.</a:t>
            </a:r>
          </a:p>
        </p:txBody>
      </p:sp>
      <p:sp>
        <p:nvSpPr>
          <p:cNvPr id="14" name="Freeform 14"/>
          <p:cNvSpPr/>
          <p:nvPr/>
        </p:nvSpPr>
        <p:spPr>
          <a:xfrm rot="5400000">
            <a:off x="1477668" y="3648002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8"/>
                </a:lnTo>
                <a:lnTo>
                  <a:pt x="0" y="470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477668" y="8670683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1477668" y="7200658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8"/>
                </a:lnTo>
                <a:lnTo>
                  <a:pt x="0" y="470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9221" y="3979804"/>
            <a:ext cx="15840079" cy="4551239"/>
            <a:chOff x="0" y="0"/>
            <a:chExt cx="21120105" cy="6068319"/>
          </a:xfrm>
        </p:grpSpPr>
        <p:sp>
          <p:nvSpPr>
            <p:cNvPr id="3" name="Freeform 3"/>
            <p:cNvSpPr/>
            <p:nvPr/>
          </p:nvSpPr>
          <p:spPr>
            <a:xfrm rot="5400000">
              <a:off x="0" y="75642"/>
              <a:ext cx="659797" cy="659797"/>
            </a:xfrm>
            <a:custGeom>
              <a:avLst/>
              <a:gdLst/>
              <a:ahLst/>
              <a:cxnLst/>
              <a:rect l="l" t="t" r="r" b="b"/>
              <a:pathLst>
                <a:path w="659797" h="659797">
                  <a:moveTo>
                    <a:pt x="0" y="0"/>
                  </a:moveTo>
                  <a:lnTo>
                    <a:pt x="659797" y="0"/>
                  </a:lnTo>
                  <a:lnTo>
                    <a:pt x="659797" y="659797"/>
                  </a:lnTo>
                  <a:lnTo>
                    <a:pt x="0" y="65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838367" y="28575"/>
              <a:ext cx="20281738" cy="978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94"/>
                </a:lnSpc>
              </a:pPr>
              <a:r>
                <a:rPr lang="en-US" sz="2631" spc="-128">
                  <a:solidFill>
                    <a:srgbClr val="4E2A27"/>
                  </a:solidFill>
                  <a:latin typeface="Montserrat"/>
                </a:rPr>
                <a:t>A  economia de cultura e indústrias criativas movimentou cerca de </a:t>
              </a:r>
              <a:r>
                <a:rPr lang="en-US" sz="2631" spc="-128">
                  <a:solidFill>
                    <a:srgbClr val="4E2A27"/>
                  </a:solidFill>
                  <a:latin typeface="Montserrat Bold"/>
                </a:rPr>
                <a:t>R$230,14 bilhões</a:t>
              </a:r>
              <a:r>
                <a:rPr lang="en-US" sz="2631" spc="-128">
                  <a:solidFill>
                    <a:srgbClr val="4E2A27"/>
                  </a:solidFill>
                  <a:latin typeface="Montserrat"/>
                </a:rPr>
                <a:t> em 2020, valor equivalente a 3,11% do PIB;</a:t>
              </a:r>
            </a:p>
          </p:txBody>
        </p:sp>
        <p:sp>
          <p:nvSpPr>
            <p:cNvPr id="5" name="Freeform 5"/>
            <p:cNvSpPr/>
            <p:nvPr/>
          </p:nvSpPr>
          <p:spPr>
            <a:xfrm rot="5400000">
              <a:off x="0" y="1741573"/>
              <a:ext cx="659797" cy="659797"/>
            </a:xfrm>
            <a:custGeom>
              <a:avLst/>
              <a:gdLst/>
              <a:ahLst/>
              <a:cxnLst/>
              <a:rect l="l" t="t" r="r" b="b"/>
              <a:pathLst>
                <a:path w="659797" h="659797">
                  <a:moveTo>
                    <a:pt x="0" y="0"/>
                  </a:moveTo>
                  <a:lnTo>
                    <a:pt x="659797" y="0"/>
                  </a:lnTo>
                  <a:lnTo>
                    <a:pt x="659797" y="659797"/>
                  </a:lnTo>
                  <a:lnTo>
                    <a:pt x="0" y="65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838367" y="1661960"/>
              <a:ext cx="20281738" cy="978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94"/>
                </a:lnSpc>
              </a:pPr>
              <a:r>
                <a:rPr lang="en-US" sz="2631" spc="-128">
                  <a:solidFill>
                    <a:srgbClr val="4E2A27"/>
                  </a:solidFill>
                  <a:latin typeface="Montserrat"/>
                </a:rPr>
                <a:t>A economia criativa empregava </a:t>
              </a:r>
              <a:r>
                <a:rPr lang="en-US" sz="2631" spc="-128">
                  <a:solidFill>
                    <a:srgbClr val="4E2A27"/>
                  </a:solidFill>
                  <a:latin typeface="Montserrat Bold"/>
                </a:rPr>
                <a:t>7,4 milhões de trabalhadores em 2022</a:t>
              </a:r>
              <a:r>
                <a:rPr lang="en-US" sz="2631" spc="-128">
                  <a:solidFill>
                    <a:srgbClr val="4E2A27"/>
                  </a:solidFill>
                  <a:latin typeface="Montserrat"/>
                </a:rPr>
                <a:t>. Previsões indicam que esse número pode alcançar a marca de 8,4 milhões até 2030;</a:t>
              </a:r>
            </a:p>
          </p:txBody>
        </p:sp>
        <p:sp>
          <p:nvSpPr>
            <p:cNvPr id="7" name="Freeform 7"/>
            <p:cNvSpPr/>
            <p:nvPr/>
          </p:nvSpPr>
          <p:spPr>
            <a:xfrm rot="5400000">
              <a:off x="0" y="3421048"/>
              <a:ext cx="659797" cy="659797"/>
            </a:xfrm>
            <a:custGeom>
              <a:avLst/>
              <a:gdLst/>
              <a:ahLst/>
              <a:cxnLst/>
              <a:rect l="l" t="t" r="r" b="b"/>
              <a:pathLst>
                <a:path w="659797" h="659797">
                  <a:moveTo>
                    <a:pt x="0" y="0"/>
                  </a:moveTo>
                  <a:lnTo>
                    <a:pt x="659797" y="0"/>
                  </a:lnTo>
                  <a:lnTo>
                    <a:pt x="659797" y="659797"/>
                  </a:lnTo>
                  <a:lnTo>
                    <a:pt x="0" y="65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838367" y="3373981"/>
              <a:ext cx="20281738" cy="978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94"/>
                </a:lnSpc>
              </a:pPr>
              <a:r>
                <a:rPr lang="en-US" sz="2631" spc="-128">
                  <a:solidFill>
                    <a:srgbClr val="4E2A27"/>
                  </a:solidFill>
                  <a:latin typeface="Montserrat"/>
                </a:rPr>
                <a:t>Em 2020 existiam mais de </a:t>
              </a:r>
              <a:r>
                <a:rPr lang="en-US" sz="2631" spc="-128">
                  <a:solidFill>
                    <a:srgbClr val="4E2A27"/>
                  </a:solidFill>
                  <a:latin typeface="Montserrat Bold"/>
                </a:rPr>
                <a:t>130 mil empresas de cultura e indústrias criativas no país</a:t>
              </a:r>
              <a:r>
                <a:rPr lang="en-US" sz="2631" spc="-128">
                  <a:solidFill>
                    <a:srgbClr val="4E2A27"/>
                  </a:solidFill>
                  <a:latin typeface="Montserrat"/>
                </a:rPr>
                <a:t>, e essa área foi responsável por </a:t>
              </a:r>
              <a:r>
                <a:rPr lang="en-US" sz="2631" spc="-128">
                  <a:solidFill>
                    <a:srgbClr val="4E2A27"/>
                  </a:solidFill>
                  <a:latin typeface="Montserrat Bold"/>
                </a:rPr>
                <a:t>2,4% das exportações líquidas</a:t>
              </a:r>
              <a:r>
                <a:rPr lang="en-US" sz="2631" spc="-128">
                  <a:solidFill>
                    <a:srgbClr val="4E2A27"/>
                  </a:solidFill>
                  <a:latin typeface="Montserrat"/>
                </a:rPr>
                <a:t> do Brasil;</a:t>
              </a:r>
            </a:p>
          </p:txBody>
        </p:sp>
        <p:sp>
          <p:nvSpPr>
            <p:cNvPr id="9" name="Freeform 9"/>
            <p:cNvSpPr/>
            <p:nvPr/>
          </p:nvSpPr>
          <p:spPr>
            <a:xfrm rot="5400000">
              <a:off x="0" y="5136795"/>
              <a:ext cx="659797" cy="659797"/>
            </a:xfrm>
            <a:custGeom>
              <a:avLst/>
              <a:gdLst/>
              <a:ahLst/>
              <a:cxnLst/>
              <a:rect l="l" t="t" r="r" b="b"/>
              <a:pathLst>
                <a:path w="659797" h="659797">
                  <a:moveTo>
                    <a:pt x="0" y="0"/>
                  </a:moveTo>
                  <a:lnTo>
                    <a:pt x="659797" y="0"/>
                  </a:lnTo>
                  <a:lnTo>
                    <a:pt x="659797" y="659797"/>
                  </a:lnTo>
                  <a:lnTo>
                    <a:pt x="0" y="65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838367" y="5089728"/>
              <a:ext cx="20281738" cy="978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94"/>
                </a:lnSpc>
              </a:pPr>
              <a:r>
                <a:rPr lang="en-US" sz="2631" spc="-128">
                  <a:solidFill>
                    <a:srgbClr val="4E2A27"/>
                  </a:solidFill>
                  <a:latin typeface="Montserrat"/>
                </a:rPr>
                <a:t>Entre 2012 e 2020, a economia total do país cresceu 55%. Já o setor de economia criativa </a:t>
              </a:r>
              <a:r>
                <a:rPr lang="en-US" sz="2631" spc="-128">
                  <a:solidFill>
                    <a:srgbClr val="4E2A27"/>
                  </a:solidFill>
                  <a:latin typeface="Montserrat Bold"/>
                </a:rPr>
                <a:t>cresceu 78%</a:t>
              </a:r>
              <a:r>
                <a:rPr lang="en-US" sz="2631" spc="-128">
                  <a:solidFill>
                    <a:srgbClr val="4E2A27"/>
                  </a:solidFill>
                  <a:latin typeface="Montserrat"/>
                </a:rPr>
                <a:t>;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9628"/>
            <a:ext cx="8842635" cy="196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Economia Criativa em Números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675223" y="8974858"/>
            <a:ext cx="2986224" cy="5502275"/>
            <a:chOff x="0" y="0"/>
            <a:chExt cx="786495" cy="144915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907434" y="4790772"/>
            <a:ext cx="521803" cy="6307196"/>
            <a:chOff x="0" y="0"/>
            <a:chExt cx="137430" cy="16611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19221" y="9277350"/>
            <a:ext cx="11351460" cy="607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90"/>
              </a:lnSpc>
            </a:pPr>
            <a:r>
              <a:rPr lang="en-US" sz="1445" u="sng" spc="-70">
                <a:solidFill>
                  <a:srgbClr val="4E2A27"/>
                </a:solidFill>
                <a:latin typeface="Montserrat"/>
                <a:hlinkClick r:id="rId4" tooltip="https://agenciabrasil.ebc.com.br/economia/noticia/2023-09/economia-criativa-vai-gerar-mais-1-milhao-de-empregos-ate-2030"/>
              </a:rPr>
              <a:t>Fontes: https://agenciabrasil.ebc.com.br/economia/noticia/2023-09/economia-criativa-vai-gerar-mais-1-milhao-de-empregos-ate-2030</a:t>
            </a:r>
          </a:p>
          <a:p>
            <a:pPr>
              <a:lnSpc>
                <a:spcPts val="1590"/>
              </a:lnSpc>
            </a:pPr>
            <a:endParaRPr lang="en-US" sz="1445" u="sng" spc="-70">
              <a:solidFill>
                <a:srgbClr val="4E2A27"/>
              </a:solidFill>
              <a:latin typeface="Montserrat"/>
              <a:hlinkClick r:id="rId4" tooltip="https://agenciabrasil.ebc.com.br/economia/noticia/2023-09/economia-criativa-vai-gerar-mais-1-milhao-de-empregos-ate-2030"/>
            </a:endParaRPr>
          </a:p>
          <a:p>
            <a:pPr>
              <a:lnSpc>
                <a:spcPts val="1590"/>
              </a:lnSpc>
            </a:pPr>
            <a:r>
              <a:rPr lang="en-US" sz="1445" u="sng" spc="-70">
                <a:solidFill>
                  <a:srgbClr val="4E2A27"/>
                </a:solidFill>
                <a:latin typeface="Montserrat"/>
              </a:rPr>
              <a:t>https://www.gov.br/cultura/pt-br/assuntos/noticias/estudo-mostra-que-pib-da-cultura-supera-o-da-industria-automobilistica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8956831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66197" y="6566819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0103"/>
            <a:ext cx="14265534" cy="106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9067" spc="-444">
                <a:solidFill>
                  <a:srgbClr val="4E2A27"/>
                </a:solidFill>
                <a:latin typeface="Bentham"/>
              </a:rPr>
              <a:t>A Cultura através do Audiovisual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221" y="2135586"/>
            <a:ext cx="5930316" cy="69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68"/>
              </a:lnSpc>
            </a:pPr>
            <a:r>
              <a:rPr lang="en-US" sz="5957" spc="-291">
                <a:solidFill>
                  <a:srgbClr val="4E2A27"/>
                </a:solidFill>
                <a:latin typeface="Bentham"/>
              </a:rPr>
              <a:t>Marcos Regulatórios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51459" y="3609902"/>
            <a:ext cx="15107841" cy="551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2499">
                <a:solidFill>
                  <a:srgbClr val="4E2A27"/>
                </a:solidFill>
                <a:latin typeface="Montserrat Bold"/>
              </a:rPr>
              <a:t>Medida Provisória nº 2.228-1 de 2001: 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Estabelece princípios gerais da Política Nacional do Cinema, cria o Conselho Superior do Cinema e a Agência Nacional do Cinema - ANCINE, institui o Programa de Apoio ao Desenvolvimento do Cinema Nacional - PRODECINE, autoriza a criação de Fundos de Financiamento da Indústria Cinematográfica Nacional - FUNCINES, altera a legislação sobre a Contribuição para o Desenvolvimento da Indústria Cinematográfica Nacional;</a:t>
            </a:r>
          </a:p>
          <a:p>
            <a:pPr>
              <a:lnSpc>
                <a:spcPts val="39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</a:pPr>
            <a:r>
              <a:rPr lang="en-US" sz="2499">
                <a:solidFill>
                  <a:srgbClr val="4E2A27"/>
                </a:solidFill>
                <a:latin typeface="Montserrat Bold"/>
              </a:rPr>
              <a:t>Lei 11.437 de 2006: 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cria o Fundo Setorial Audiovisual, prorroga e institui mecanismos de fomento à atividade audiovisual;</a:t>
            </a:r>
          </a:p>
          <a:p>
            <a:pPr>
              <a:lnSpc>
                <a:spcPts val="39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</a:pPr>
            <a:r>
              <a:rPr lang="en-US" sz="2499">
                <a:solidFill>
                  <a:srgbClr val="4E2A27"/>
                </a:solidFill>
                <a:latin typeface="Montserrat Bold"/>
              </a:rPr>
              <a:t>Lei nº 12.485 de 2011: 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dispõe sobre a comunicação audiovisual de acesso condicionado.</a:t>
            </a:r>
          </a:p>
        </p:txBody>
      </p:sp>
      <p:sp>
        <p:nvSpPr>
          <p:cNvPr id="14" name="Freeform 14"/>
          <p:cNvSpPr/>
          <p:nvPr/>
        </p:nvSpPr>
        <p:spPr>
          <a:xfrm rot="5400000">
            <a:off x="1477668" y="3648002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8"/>
                </a:lnTo>
                <a:lnTo>
                  <a:pt x="0" y="470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477668" y="8670683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1477668" y="7200658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8"/>
                </a:lnTo>
                <a:lnTo>
                  <a:pt x="0" y="470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8956831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66197" y="6566819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0103"/>
            <a:ext cx="14265534" cy="106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9067" spc="-444">
                <a:solidFill>
                  <a:srgbClr val="4E2A27"/>
                </a:solidFill>
                <a:latin typeface="Bentham"/>
              </a:rPr>
              <a:t>A Cultura através do Audiovisual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221" y="2135586"/>
            <a:ext cx="7132767" cy="69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68"/>
              </a:lnSpc>
            </a:pPr>
            <a:r>
              <a:rPr lang="en-US" sz="5957" spc="-291">
                <a:solidFill>
                  <a:srgbClr val="4E2A27"/>
                </a:solidFill>
                <a:latin typeface="Bentham"/>
              </a:rPr>
              <a:t>Lei nº 12.485 de 2011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51459" y="3581327"/>
            <a:ext cx="15107841" cy="544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000">
                <a:solidFill>
                  <a:srgbClr val="4E2A27"/>
                </a:solidFill>
                <a:latin typeface="Montserrat Bold"/>
              </a:rPr>
              <a:t>Primeiro marco regulatório convergente:</a:t>
            </a:r>
            <a:r>
              <a:rPr lang="en-US" sz="3000">
                <a:solidFill>
                  <a:srgbClr val="4E2A27"/>
                </a:solidFill>
                <a:latin typeface="Montserrat"/>
              </a:rPr>
              <a:t> base conceitual leve, capaz de orientar a evolução do marco regulatório;</a:t>
            </a:r>
          </a:p>
          <a:p>
            <a:pPr>
              <a:lnSpc>
                <a:spcPts val="4800"/>
              </a:lnSpc>
            </a:pPr>
            <a:endParaRPr lang="en-US" sz="3000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4800"/>
              </a:lnSpc>
            </a:pPr>
            <a:r>
              <a:rPr lang="en-US" sz="3000">
                <a:solidFill>
                  <a:srgbClr val="4E2A27"/>
                </a:solidFill>
                <a:latin typeface="Montserrat Bold"/>
              </a:rPr>
              <a:t>Abertura da cadeia de valor da televisão por assinatura (Serviço de Acesso Condicionado), por atividades: neutralidade tecnológica: </a:t>
            </a:r>
            <a:r>
              <a:rPr lang="en-US" sz="3000">
                <a:solidFill>
                  <a:srgbClr val="4E2A27"/>
                </a:solidFill>
                <a:latin typeface="Montserrat"/>
              </a:rPr>
              <a:t>o diploma caracteriza as atividades exercidas, dividindo entre a camada do audiovisual e a das telecomunicações.</a:t>
            </a:r>
          </a:p>
          <a:p>
            <a:pPr>
              <a:lnSpc>
                <a:spcPts val="4800"/>
              </a:lnSpc>
            </a:pPr>
            <a:endParaRPr lang="en-US" sz="3000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4800"/>
              </a:lnSpc>
            </a:pPr>
            <a:r>
              <a:rPr lang="en-US" sz="3000">
                <a:solidFill>
                  <a:srgbClr val="4E2A27"/>
                </a:solidFill>
                <a:latin typeface="Montserrat Bold"/>
              </a:rPr>
              <a:t>Ancine e Anatel dividem a regulação;</a:t>
            </a:r>
          </a:p>
        </p:txBody>
      </p:sp>
      <p:sp>
        <p:nvSpPr>
          <p:cNvPr id="14" name="Freeform 14"/>
          <p:cNvSpPr/>
          <p:nvPr/>
        </p:nvSpPr>
        <p:spPr>
          <a:xfrm rot="5400000">
            <a:off x="1477668" y="3648002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8"/>
                </a:lnTo>
                <a:lnTo>
                  <a:pt x="0" y="470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477668" y="8515337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1477668" y="5508720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8956831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66197" y="6566819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0103"/>
            <a:ext cx="14265534" cy="106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9067" spc="-444">
                <a:solidFill>
                  <a:srgbClr val="4E2A27"/>
                </a:solidFill>
                <a:latin typeface="Bentham"/>
              </a:rPr>
              <a:t>A Cultura através do Audiovisual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221" y="2135586"/>
            <a:ext cx="7132767" cy="69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68"/>
              </a:lnSpc>
            </a:pPr>
            <a:r>
              <a:rPr lang="en-US" sz="5957" spc="-291">
                <a:solidFill>
                  <a:srgbClr val="4E2A27"/>
                </a:solidFill>
                <a:latin typeface="Bentham"/>
              </a:rPr>
              <a:t>Lei nº 12.485 de 2011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51459" y="3609902"/>
            <a:ext cx="15107841" cy="601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2499">
                <a:solidFill>
                  <a:srgbClr val="4E2A27"/>
                </a:solidFill>
                <a:latin typeface="Montserrat Bold"/>
              </a:rPr>
              <a:t>Processo de agregação e combinação dos setores de telecomunicações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 (serviços de rede)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, meios de comunicação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 (produção e difusão de conteúdos)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e tecnologias da informação  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(serviços diversos de internet);</a:t>
            </a:r>
          </a:p>
          <a:p>
            <a:pPr>
              <a:lnSpc>
                <a:spcPts val="39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  <a:p>
            <a:pPr>
              <a:lnSpc>
                <a:spcPts val="3999"/>
              </a:lnSpc>
            </a:pPr>
            <a:r>
              <a:rPr lang="en-US" sz="2499">
                <a:solidFill>
                  <a:srgbClr val="4E2A27"/>
                </a:solidFill>
                <a:latin typeface="Montserrat Bold"/>
              </a:rPr>
              <a:t>O objetivo 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para a sociedade brasileira é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aumentar a produção e a circulação de conteúdo nacional, diverso e plural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, gerando emprego, renda, divisas e o fortalecimento da cultura nacional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;</a:t>
            </a:r>
          </a:p>
          <a:p>
            <a:pPr>
              <a:lnSpc>
                <a:spcPts val="3999"/>
              </a:lnSpc>
            </a:pPr>
            <a:endParaRPr lang="en-US" sz="2499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3999"/>
              </a:lnSpc>
            </a:pPr>
            <a:r>
              <a:rPr lang="en-US" sz="2499">
                <a:solidFill>
                  <a:srgbClr val="4E2A27"/>
                </a:solidFill>
                <a:latin typeface="Montserrat Bold"/>
              </a:rPr>
              <a:t>A finalidade 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é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dotar o usuário/consumidor/cidadão da capacidade de acessar qualquer conteúdo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, especialmente brasileiros, através de qualquer rede ou plataforma, com qualidade e preços baixos.</a:t>
            </a:r>
          </a:p>
          <a:p>
            <a:pPr>
              <a:lnSpc>
                <a:spcPts val="3999"/>
              </a:lnSpc>
            </a:pPr>
            <a:endParaRPr lang="en-US" sz="2499">
              <a:solidFill>
                <a:srgbClr val="4E2A27"/>
              </a:solidFill>
              <a:latin typeface="Montserrat"/>
            </a:endParaRPr>
          </a:p>
        </p:txBody>
      </p:sp>
      <p:sp>
        <p:nvSpPr>
          <p:cNvPr id="14" name="Freeform 14"/>
          <p:cNvSpPr/>
          <p:nvPr/>
        </p:nvSpPr>
        <p:spPr>
          <a:xfrm rot="5400000">
            <a:off x="1477668" y="3648002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8"/>
                </a:lnTo>
                <a:lnTo>
                  <a:pt x="0" y="470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477668" y="7655189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1477668" y="5661120"/>
            <a:ext cx="470069" cy="470069"/>
          </a:xfrm>
          <a:custGeom>
            <a:avLst/>
            <a:gdLst/>
            <a:ahLst/>
            <a:cxnLst/>
            <a:rect l="l" t="t" r="r" b="b"/>
            <a:pathLst>
              <a:path w="470069" h="470069">
                <a:moveTo>
                  <a:pt x="0" y="0"/>
                </a:moveTo>
                <a:lnTo>
                  <a:pt x="470069" y="0"/>
                </a:lnTo>
                <a:lnTo>
                  <a:pt x="470069" y="470069"/>
                </a:lnTo>
                <a:lnTo>
                  <a:pt x="0" y="4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3085" y="-1319170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66197" y="6566819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0103"/>
            <a:ext cx="14265534" cy="106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9067" spc="-444">
                <a:solidFill>
                  <a:srgbClr val="4E2A27"/>
                </a:solidFill>
                <a:latin typeface="Bentham"/>
              </a:rPr>
              <a:t>Desafios Atuais da Cultura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19221" y="3367787"/>
            <a:ext cx="15781632" cy="5343525"/>
            <a:chOff x="0" y="0"/>
            <a:chExt cx="21042176" cy="7124700"/>
          </a:xfrm>
        </p:grpSpPr>
        <p:sp>
          <p:nvSpPr>
            <p:cNvPr id="13" name="TextBox 13"/>
            <p:cNvSpPr txBox="1"/>
            <p:nvPr/>
          </p:nvSpPr>
          <p:spPr>
            <a:xfrm>
              <a:off x="898389" y="-101600"/>
              <a:ext cx="20143788" cy="7226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000">
                  <a:solidFill>
                    <a:srgbClr val="4E2A27"/>
                  </a:solidFill>
                  <a:latin typeface="Montserrat Bold"/>
                </a:rPr>
                <a:t>Quais ações regulatórias e legais são necessárias para fortalecer e garantir a continuidade das políticas culturais?</a:t>
              </a:r>
            </a:p>
            <a:p>
              <a:pPr>
                <a:lnSpc>
                  <a:spcPts val="4800"/>
                </a:lnSpc>
              </a:pPr>
              <a:endParaRPr lang="en-US" sz="3000">
                <a:solidFill>
                  <a:srgbClr val="4E2A27"/>
                </a:solidFill>
                <a:latin typeface="Montserrat Bold"/>
              </a:endParaRPr>
            </a:p>
            <a:p>
              <a:pPr>
                <a:lnSpc>
                  <a:spcPts val="4800"/>
                </a:lnSpc>
              </a:pPr>
              <a:r>
                <a:rPr lang="en-US" sz="3000">
                  <a:solidFill>
                    <a:srgbClr val="4E2A27"/>
                  </a:solidFill>
                  <a:latin typeface="Montserrat Bold"/>
                </a:rPr>
                <a:t>Que mudanças são necessárias à ampliação e consolidação de mecanismos de participação social na Cultura?</a:t>
              </a:r>
            </a:p>
            <a:p>
              <a:pPr>
                <a:lnSpc>
                  <a:spcPts val="4800"/>
                </a:lnSpc>
              </a:pPr>
              <a:endParaRPr lang="en-US" sz="3000">
                <a:solidFill>
                  <a:srgbClr val="4E2A27"/>
                </a:solidFill>
                <a:latin typeface="Montserrat Bold"/>
              </a:endParaRPr>
            </a:p>
            <a:p>
              <a:pPr>
                <a:lnSpc>
                  <a:spcPts val="4800"/>
                </a:lnSpc>
              </a:pPr>
              <a:r>
                <a:rPr lang="en-US" sz="3000">
                  <a:solidFill>
                    <a:srgbClr val="4E2A27"/>
                  </a:solidFill>
                  <a:latin typeface="Montserrat Bold"/>
                </a:rPr>
                <a:t>De que forma a sociedade brasileira pretende garantir o direito à memória e aos bens culturais das populações que tiveram suas vozes apagadas, omitidas, desprezadas e preteridas na história oficial do país?</a:t>
              </a:r>
            </a:p>
          </p:txBody>
        </p:sp>
        <p:sp>
          <p:nvSpPr>
            <p:cNvPr id="14" name="Freeform 14"/>
            <p:cNvSpPr/>
            <p:nvPr/>
          </p:nvSpPr>
          <p:spPr>
            <a:xfrm rot="5400000">
              <a:off x="0" y="0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8"/>
                  </a:lnTo>
                  <a:lnTo>
                    <a:pt x="0" y="62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5400000">
              <a:off x="0" y="4866414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9"/>
                  </a:lnTo>
                  <a:lnTo>
                    <a:pt x="0" y="62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0" y="2479860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8"/>
                  </a:lnTo>
                  <a:lnTo>
                    <a:pt x="0" y="62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419221" y="2188960"/>
            <a:ext cx="11984108" cy="614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1"/>
              </a:lnSpc>
            </a:pPr>
            <a:r>
              <a:rPr lang="en-US" sz="5095" spc="-249">
                <a:solidFill>
                  <a:srgbClr val="4E2A27"/>
                </a:solidFill>
                <a:latin typeface="Bentham"/>
              </a:rPr>
              <a:t>Abordados na 4ª Conferência Nacional de Cultura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33987" y="-1319170"/>
            <a:ext cx="2986224" cy="2660339"/>
            <a:chOff x="0" y="0"/>
            <a:chExt cx="786495" cy="700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700665"/>
            </a:xfrm>
            <a:custGeom>
              <a:avLst/>
              <a:gdLst/>
              <a:ahLst/>
              <a:cxnLst/>
              <a:rect l="l" t="t" r="r" b="b"/>
              <a:pathLst>
                <a:path w="786495" h="700665">
                  <a:moveTo>
                    <a:pt x="0" y="0"/>
                  </a:moveTo>
                  <a:lnTo>
                    <a:pt x="786495" y="0"/>
                  </a:lnTo>
                  <a:lnTo>
                    <a:pt x="78649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738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66197" y="-2498295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0103"/>
            <a:ext cx="14265534" cy="106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9067" spc="-444">
                <a:solidFill>
                  <a:srgbClr val="4E2A27"/>
                </a:solidFill>
                <a:latin typeface="Bentham"/>
              </a:rPr>
              <a:t>Desafios Atuais da Cultura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19221" y="3303107"/>
            <a:ext cx="15840079" cy="6417310"/>
            <a:chOff x="0" y="0"/>
            <a:chExt cx="21120105" cy="8556413"/>
          </a:xfrm>
        </p:grpSpPr>
        <p:sp>
          <p:nvSpPr>
            <p:cNvPr id="13" name="TextBox 13"/>
            <p:cNvSpPr txBox="1"/>
            <p:nvPr/>
          </p:nvSpPr>
          <p:spPr>
            <a:xfrm>
              <a:off x="976318" y="-85725"/>
              <a:ext cx="20143788" cy="8642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80"/>
                </a:lnSpc>
              </a:pPr>
              <a:r>
                <a:rPr lang="en-US" sz="2300">
                  <a:solidFill>
                    <a:srgbClr val="4E2A27"/>
                  </a:solidFill>
                  <a:latin typeface="Montserrat Bold"/>
                </a:rPr>
                <a:t>Quais ações podemos adotar para garantir a promoção e proteção da diversidade cultural e os direitos reconhecendo as diferenças, desigualdades e relações de poder entre sujeitos, grupos e territórios da sociedade brasileira contribuindo para a construção de uma cultura democrática?</a:t>
              </a:r>
            </a:p>
            <a:p>
              <a:pPr>
                <a:lnSpc>
                  <a:spcPts val="3680"/>
                </a:lnSpc>
              </a:pPr>
              <a:endParaRPr lang="en-US" sz="2300">
                <a:solidFill>
                  <a:srgbClr val="4E2A27"/>
                </a:solidFill>
                <a:latin typeface="Montserrat Bold"/>
              </a:endParaRPr>
            </a:p>
            <a:p>
              <a:pPr>
                <a:lnSpc>
                  <a:spcPts val="3680"/>
                </a:lnSpc>
              </a:pPr>
              <a:r>
                <a:rPr lang="en-US" sz="2300">
                  <a:solidFill>
                    <a:srgbClr val="4E2A27"/>
                  </a:solidFill>
                  <a:latin typeface="Montserrat Bold"/>
                </a:rPr>
                <a:t>Que políticas públicas podem colaborar de forma eficiente para o fortalecimento das cadeias produtivas e dos trabalhadores da cultura?</a:t>
              </a:r>
            </a:p>
            <a:p>
              <a:pPr>
                <a:lnSpc>
                  <a:spcPts val="3680"/>
                </a:lnSpc>
              </a:pPr>
              <a:endParaRPr lang="en-US" sz="2300">
                <a:solidFill>
                  <a:srgbClr val="4E2A27"/>
                </a:solidFill>
                <a:latin typeface="Montserrat Bold"/>
              </a:endParaRPr>
            </a:p>
            <a:p>
              <a:pPr>
                <a:lnSpc>
                  <a:spcPts val="3680"/>
                </a:lnSpc>
              </a:pPr>
              <a:r>
                <a:rPr lang="en-US" sz="2300">
                  <a:solidFill>
                    <a:srgbClr val="4E2A27"/>
                  </a:solidFill>
                  <a:latin typeface="Montserrat Bold"/>
                </a:rPr>
                <a:t>Como podemos criar espaços de diálogo de desenvolvimento das redes produtivas das artes na ampliação da produção, difusão e fruição das linguagens artísticas em sua diversidade de fazeres, territórios e agentes?</a:t>
              </a:r>
            </a:p>
            <a:p>
              <a:pPr>
                <a:lnSpc>
                  <a:spcPts val="3680"/>
                </a:lnSpc>
              </a:pPr>
              <a:endParaRPr lang="en-US" sz="2300">
                <a:solidFill>
                  <a:srgbClr val="4E2A27"/>
                </a:solidFill>
                <a:latin typeface="Montserrat Bold"/>
              </a:endParaRPr>
            </a:p>
            <a:p>
              <a:pPr>
                <a:lnSpc>
                  <a:spcPts val="3680"/>
                </a:lnSpc>
              </a:pPr>
              <a:r>
                <a:rPr lang="en-US" sz="2300">
                  <a:solidFill>
                    <a:srgbClr val="4E2A27"/>
                  </a:solidFill>
                  <a:latin typeface="Montserrat Bold"/>
                </a:rPr>
                <a:t>Como garantir o desenvolvimento das redes produtivas digitais das artes no caminho da contínua evolução e ampliação do acesso às linguagens artísticas em sua diversidade de fazeres, territórios e agentes?</a:t>
              </a:r>
            </a:p>
          </p:txBody>
        </p:sp>
        <p:sp>
          <p:nvSpPr>
            <p:cNvPr id="14" name="Freeform 14"/>
            <p:cNvSpPr/>
            <p:nvPr/>
          </p:nvSpPr>
          <p:spPr>
            <a:xfrm rot="5400000">
              <a:off x="0" y="0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8"/>
                  </a:lnTo>
                  <a:lnTo>
                    <a:pt x="0" y="62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5400000">
              <a:off x="0" y="4309691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9"/>
                  </a:lnTo>
                  <a:lnTo>
                    <a:pt x="0" y="62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0" y="2476433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8"/>
                  </a:lnTo>
                  <a:lnTo>
                    <a:pt x="0" y="62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5400000">
              <a:off x="0" y="6833905"/>
              <a:ext cx="626758" cy="626758"/>
            </a:xfrm>
            <a:custGeom>
              <a:avLst/>
              <a:gdLst/>
              <a:ahLst/>
              <a:cxnLst/>
              <a:rect l="l" t="t" r="r" b="b"/>
              <a:pathLst>
                <a:path w="626758" h="626758">
                  <a:moveTo>
                    <a:pt x="0" y="0"/>
                  </a:moveTo>
                  <a:lnTo>
                    <a:pt x="626758" y="0"/>
                  </a:lnTo>
                  <a:lnTo>
                    <a:pt x="626758" y="626758"/>
                  </a:lnTo>
                  <a:lnTo>
                    <a:pt x="0" y="62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1419221" y="2188960"/>
            <a:ext cx="11984108" cy="614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1"/>
              </a:lnSpc>
            </a:pPr>
            <a:r>
              <a:rPr lang="en-US" sz="5095" spc="-249">
                <a:solidFill>
                  <a:srgbClr val="4E2A27"/>
                </a:solidFill>
                <a:latin typeface="Bentham"/>
              </a:rPr>
              <a:t>Abordados na 4ª Conferência Nacional de Cultura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250" y="7329504"/>
            <a:ext cx="5803625" cy="345781"/>
            <a:chOff x="0" y="0"/>
            <a:chExt cx="7738167" cy="461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1183" cy="426411"/>
            </a:xfrm>
            <a:custGeom>
              <a:avLst/>
              <a:gdLst/>
              <a:ahLst/>
              <a:cxnLst/>
              <a:rect l="l" t="t" r="r" b="b"/>
              <a:pathLst>
                <a:path w="541183" h="426411">
                  <a:moveTo>
                    <a:pt x="0" y="0"/>
                  </a:moveTo>
                  <a:lnTo>
                    <a:pt x="541183" y="0"/>
                  </a:lnTo>
                  <a:lnTo>
                    <a:pt x="541183" y="426411"/>
                  </a:lnTo>
                  <a:lnTo>
                    <a:pt x="0" y="426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663759" y="-21431"/>
              <a:ext cx="7074408" cy="482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23"/>
                </a:lnSpc>
              </a:pPr>
              <a:r>
                <a:rPr lang="en-US" sz="2159" spc="215">
                  <a:solidFill>
                    <a:srgbClr val="4E2A27"/>
                  </a:solidFill>
                  <a:latin typeface="Montserrat Semi-Bold"/>
                </a:rPr>
                <a:t>@rosana_alcantara_advogados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724058" y="7329504"/>
            <a:ext cx="4849267" cy="368717"/>
            <a:chOff x="0" y="0"/>
            <a:chExt cx="6465689" cy="4916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9226" cy="491623"/>
            </a:xfrm>
            <a:custGeom>
              <a:avLst/>
              <a:gdLst/>
              <a:ahLst/>
              <a:cxnLst/>
              <a:rect l="l" t="t" r="r" b="b"/>
              <a:pathLst>
                <a:path w="639226" h="491623">
                  <a:moveTo>
                    <a:pt x="0" y="0"/>
                  </a:moveTo>
                  <a:lnTo>
                    <a:pt x="639226" y="0"/>
                  </a:lnTo>
                  <a:lnTo>
                    <a:pt x="639226" y="491623"/>
                  </a:lnTo>
                  <a:lnTo>
                    <a:pt x="0" y="491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007927" y="-12308"/>
              <a:ext cx="5457762" cy="468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9"/>
                </a:lnSpc>
              </a:pPr>
              <a:r>
                <a:rPr lang="en-US" sz="2156" spc="215">
                  <a:solidFill>
                    <a:srgbClr val="4E2A27"/>
                  </a:solidFill>
                  <a:latin typeface="Montserrat Semi-Bold"/>
                </a:rPr>
                <a:t>rosana.adv@gmail.com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92693" y="3261443"/>
            <a:ext cx="15102615" cy="3023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83"/>
              </a:lnSpc>
            </a:pPr>
            <a:r>
              <a:rPr lang="en-US" sz="25711" spc="-1259">
                <a:solidFill>
                  <a:srgbClr val="4E2A27"/>
                </a:solidFill>
                <a:latin typeface="Bentham"/>
              </a:rPr>
              <a:t>Obrigada!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75223" y="8974858"/>
            <a:ext cx="2986224" cy="5502275"/>
            <a:chOff x="0" y="0"/>
            <a:chExt cx="786495" cy="1449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907434" y="-2200273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9628"/>
            <a:ext cx="8842635" cy="196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Economia Criativa em Números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105209" y="3990036"/>
            <a:ext cx="1969162" cy="1100269"/>
          </a:xfrm>
          <a:custGeom>
            <a:avLst/>
            <a:gdLst/>
            <a:ahLst/>
            <a:cxnLst/>
            <a:rect l="l" t="t" r="r" b="b"/>
            <a:pathLst>
              <a:path w="1969162" h="1100269">
                <a:moveTo>
                  <a:pt x="0" y="0"/>
                </a:moveTo>
                <a:lnTo>
                  <a:pt x="1969162" y="0"/>
                </a:lnTo>
                <a:lnTo>
                  <a:pt x="1969162" y="1100269"/>
                </a:lnTo>
                <a:lnTo>
                  <a:pt x="0" y="1100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685907" y="6704788"/>
            <a:ext cx="1388464" cy="1146114"/>
          </a:xfrm>
          <a:custGeom>
            <a:avLst/>
            <a:gdLst/>
            <a:ahLst/>
            <a:cxnLst/>
            <a:rect l="l" t="t" r="r" b="b"/>
            <a:pathLst>
              <a:path w="1388464" h="1146114">
                <a:moveTo>
                  <a:pt x="0" y="0"/>
                </a:moveTo>
                <a:lnTo>
                  <a:pt x="1388464" y="0"/>
                </a:lnTo>
                <a:lnTo>
                  <a:pt x="1388464" y="1146114"/>
                </a:lnTo>
                <a:lnTo>
                  <a:pt x="0" y="1146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19221" y="4095131"/>
            <a:ext cx="8104169" cy="3755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0"/>
              </a:lnSpc>
            </a:pPr>
            <a:r>
              <a:rPr lang="en-US" sz="3419" spc="-167">
                <a:solidFill>
                  <a:srgbClr val="4E2A27"/>
                </a:solidFill>
                <a:latin typeface="Montserrat"/>
              </a:rPr>
              <a:t>Entre 2017 e 2020, áreas como Tecnologia e Consumo avançaram. Cultura (expressões culturais, patrimônio e artes , música e artes cênicas) </a:t>
            </a:r>
          </a:p>
          <a:p>
            <a:pPr>
              <a:lnSpc>
                <a:spcPts val="3760"/>
              </a:lnSpc>
            </a:pPr>
            <a:r>
              <a:rPr lang="en-US" sz="3419" spc="-167">
                <a:solidFill>
                  <a:srgbClr val="4E2A27"/>
                </a:solidFill>
                <a:latin typeface="Montserrat"/>
              </a:rPr>
              <a:t>e Mídia (Audiovisual e editorial), entretanto, caíram consideravelmente, o que demonstra a complexidade e heterogeneidade da Indústria Criativa.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45234" y="3879765"/>
            <a:ext cx="5633216" cy="132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5"/>
              </a:lnSpc>
            </a:pPr>
            <a:r>
              <a:rPr lang="en-US" sz="2368" spc="-116">
                <a:solidFill>
                  <a:srgbClr val="4E2A27"/>
                </a:solidFill>
                <a:latin typeface="Montserrat Bold"/>
              </a:rPr>
              <a:t>Consumo e Tecnologia </a:t>
            </a:r>
          </a:p>
          <a:p>
            <a:pPr>
              <a:lnSpc>
                <a:spcPts val="2605"/>
              </a:lnSpc>
            </a:pPr>
            <a:r>
              <a:rPr lang="en-US" sz="2368" spc="-116">
                <a:solidFill>
                  <a:srgbClr val="4E2A27"/>
                </a:solidFill>
                <a:latin typeface="Montserrat Bold"/>
              </a:rPr>
              <a:t>Expansão de 20,0% e 12,8% </a:t>
            </a:r>
          </a:p>
          <a:p>
            <a:pPr>
              <a:lnSpc>
                <a:spcPts val="2605"/>
              </a:lnSpc>
            </a:pPr>
            <a:r>
              <a:rPr lang="en-US" sz="2368" spc="-116">
                <a:solidFill>
                  <a:srgbClr val="4E2A27"/>
                </a:solidFill>
                <a:latin typeface="Montserrat Bold"/>
              </a:rPr>
              <a:t>85% dos empregos formais da Indústria Criativa.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45234" y="6714313"/>
            <a:ext cx="5088279" cy="132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3"/>
              </a:lnSpc>
            </a:pPr>
            <a:r>
              <a:rPr lang="en-US" sz="2366" spc="-115">
                <a:solidFill>
                  <a:srgbClr val="4E2A27"/>
                </a:solidFill>
                <a:latin typeface="Montserrat Bold"/>
              </a:rPr>
              <a:t>Cultura e Mídia   </a:t>
            </a:r>
          </a:p>
          <a:p>
            <a:pPr>
              <a:lnSpc>
                <a:spcPts val="2603"/>
              </a:lnSpc>
            </a:pPr>
            <a:r>
              <a:rPr lang="en-US" sz="2366" spc="-115">
                <a:solidFill>
                  <a:srgbClr val="4E2A27"/>
                </a:solidFill>
                <a:latin typeface="Montserrat Bold"/>
              </a:rPr>
              <a:t>Contração de 7,2% e 10,7%</a:t>
            </a:r>
          </a:p>
          <a:p>
            <a:pPr>
              <a:lnSpc>
                <a:spcPts val="2603"/>
              </a:lnSpc>
            </a:pPr>
            <a:r>
              <a:rPr lang="en-US" sz="2366" spc="-115">
                <a:solidFill>
                  <a:srgbClr val="4E2A27"/>
                </a:solidFill>
                <a:latin typeface="Montserrat Bold"/>
              </a:rPr>
              <a:t>15% dos vínculos restantes</a:t>
            </a:r>
          </a:p>
          <a:p>
            <a:pPr>
              <a:lnSpc>
                <a:spcPts val="2603"/>
              </a:lnSpc>
            </a:pPr>
            <a:endParaRPr lang="en-US" sz="2366" spc="-115">
              <a:solidFill>
                <a:srgbClr val="4E2A27"/>
              </a:solidFill>
              <a:latin typeface="Montserra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19221" y="9267825"/>
            <a:ext cx="11351460" cy="20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90"/>
              </a:lnSpc>
            </a:pPr>
            <a:r>
              <a:rPr lang="en-US" sz="1445" u="sng" spc="-70">
                <a:solidFill>
                  <a:srgbClr val="4E2A27"/>
                </a:solidFill>
                <a:latin typeface="Montserrat"/>
                <a:hlinkClick r:id="rId5" tooltip="https://agenciabrasil.ebc.com.br/economia/noticia/2023-09/economia-criativa-vai-gerar-mais-1-milhao-de-empregos-ate-2030"/>
              </a:rPr>
              <a:t>Fontes: https://casafirjan.com.br/pensamento/ambientes-de-inovacao/mapeamento-da-industria-criativa-2022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14322" y="-4031458"/>
            <a:ext cx="2986224" cy="5502275"/>
            <a:chOff x="0" y="0"/>
            <a:chExt cx="786495" cy="1449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907434" y="-2124898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321511" y="3838140"/>
            <a:ext cx="5786215" cy="11633985"/>
          </a:xfrm>
          <a:custGeom>
            <a:avLst/>
            <a:gdLst/>
            <a:ahLst/>
            <a:cxnLst/>
            <a:rect l="l" t="t" r="r" b="b"/>
            <a:pathLst>
              <a:path w="5786215" h="11633985">
                <a:moveTo>
                  <a:pt x="0" y="0"/>
                </a:moveTo>
                <a:lnTo>
                  <a:pt x="5786215" y="0"/>
                </a:lnTo>
                <a:lnTo>
                  <a:pt x="5786215" y="11633985"/>
                </a:lnTo>
                <a:lnTo>
                  <a:pt x="0" y="11633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19221" y="969628"/>
            <a:ext cx="11764730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no Mundo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2221311"/>
            <a:ext cx="11912311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5000" spc="-245">
                <a:solidFill>
                  <a:srgbClr val="4E2A27"/>
                </a:solidFill>
                <a:latin typeface="Bentham"/>
              </a:rPr>
              <a:t>A Convenção sobre Promoção e Proteção da Diversidade das Expressões Culturais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21803" cy="10287000"/>
            <a:chOff x="0" y="0"/>
            <a:chExt cx="1374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" cy="2709333"/>
            </a:xfrm>
            <a:custGeom>
              <a:avLst/>
              <a:gdLst/>
              <a:ahLst/>
              <a:cxnLst/>
              <a:rect l="l" t="t" r="r" b="b"/>
              <a:pathLst>
                <a:path w="137430" h="2709333">
                  <a:moveTo>
                    <a:pt x="0" y="0"/>
                  </a:moveTo>
                  <a:lnTo>
                    <a:pt x="137430" y="0"/>
                  </a:lnTo>
                  <a:lnTo>
                    <a:pt x="1374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43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14322" y="-4031458"/>
            <a:ext cx="2986224" cy="5502275"/>
            <a:chOff x="0" y="0"/>
            <a:chExt cx="786495" cy="1449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6495" cy="1449159"/>
            </a:xfrm>
            <a:custGeom>
              <a:avLst/>
              <a:gdLst/>
              <a:ahLst/>
              <a:cxnLst/>
              <a:rect l="l" t="t" r="r" b="b"/>
              <a:pathLst>
                <a:path w="786495" h="1449159">
                  <a:moveTo>
                    <a:pt x="0" y="0"/>
                  </a:moveTo>
                  <a:lnTo>
                    <a:pt x="786495" y="0"/>
                  </a:lnTo>
                  <a:lnTo>
                    <a:pt x="786495" y="1449159"/>
                  </a:lnTo>
                  <a:lnTo>
                    <a:pt x="0" y="1449159"/>
                  </a:lnTo>
                  <a:close/>
                </a:path>
              </a:pathLst>
            </a:custGeom>
            <a:solidFill>
              <a:srgbClr val="BD94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6495" cy="148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848243" y="7445298"/>
            <a:ext cx="521803" cy="6307196"/>
            <a:chOff x="0" y="0"/>
            <a:chExt cx="137430" cy="1661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430" cy="1661155"/>
            </a:xfrm>
            <a:custGeom>
              <a:avLst/>
              <a:gdLst/>
              <a:ahLst/>
              <a:cxnLst/>
              <a:rect l="l" t="t" r="r" b="b"/>
              <a:pathLst>
                <a:path w="137430" h="1661155">
                  <a:moveTo>
                    <a:pt x="0" y="0"/>
                  </a:moveTo>
                  <a:lnTo>
                    <a:pt x="137430" y="0"/>
                  </a:lnTo>
                  <a:lnTo>
                    <a:pt x="137430" y="1661155"/>
                  </a:lnTo>
                  <a:lnTo>
                    <a:pt x="0" y="1661155"/>
                  </a:lnTo>
                  <a:close/>
                </a:path>
              </a:pathLst>
            </a:custGeom>
            <a:solidFill>
              <a:srgbClr val="A67E6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430" cy="1699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9221" y="969628"/>
            <a:ext cx="11764730" cy="108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6"/>
              </a:lnSpc>
            </a:pPr>
            <a:r>
              <a:rPr lang="en-US" sz="9235" spc="-452">
                <a:solidFill>
                  <a:srgbClr val="4E2A27"/>
                </a:solidFill>
                <a:latin typeface="Bentham"/>
              </a:rPr>
              <a:t>A Cultura no Mundo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221" y="2173686"/>
            <a:ext cx="11912311" cy="9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999" spc="-195">
                <a:solidFill>
                  <a:srgbClr val="4E2A27"/>
                </a:solidFill>
                <a:latin typeface="Bentham"/>
              </a:rPr>
              <a:t>A Convenção sobre Promoção e Proteção da Diversidade das Expressões Culturais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9221" y="3668266"/>
            <a:ext cx="15488582" cy="293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Elaborada pela Organização das Nações Unidas para a Educação, Ciência e Cultura - UNESCO, o texto da Convenção estabelece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 princípios e diretrizes para proteção e desenvolvimento da cultura ao redor do mundo.</a:t>
            </a:r>
          </a:p>
          <a:p>
            <a:pPr>
              <a:lnSpc>
                <a:spcPts val="2659"/>
              </a:lnSpc>
            </a:pPr>
            <a:endParaRPr lang="en-US" sz="2499">
              <a:solidFill>
                <a:srgbClr val="4E2A27"/>
              </a:solidFill>
              <a:latin typeface="Montserrat Bold"/>
            </a:endParaRP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2A27"/>
                </a:solidFill>
                <a:latin typeface="Montserrat"/>
              </a:rPr>
              <a:t>A Convenção reconhece os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 direitos e deveres das partes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 de tomar medidas para </a:t>
            </a:r>
            <a:r>
              <a:rPr lang="en-US" sz="2499">
                <a:solidFill>
                  <a:srgbClr val="4E2A27"/>
                </a:solidFill>
                <a:latin typeface="Montserrat Bold"/>
              </a:rPr>
              <a:t>proteger e promover a diversidade de expressões culturais</a:t>
            </a:r>
            <a:r>
              <a:rPr lang="en-US" sz="2499">
                <a:solidFill>
                  <a:srgbClr val="4E2A27"/>
                </a:solidFill>
                <a:latin typeface="Montserrat"/>
              </a:rPr>
              <a:t> e impor obrigações, nacional e internacionalmente, a estados signatários.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898256" y="7445298"/>
            <a:ext cx="10530511" cy="1494659"/>
            <a:chOff x="0" y="0"/>
            <a:chExt cx="14040682" cy="1992878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4040682" cy="1992878"/>
              <a:chOff x="0" y="0"/>
              <a:chExt cx="2186866" cy="31039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86866" cy="310395"/>
              </a:xfrm>
              <a:custGeom>
                <a:avLst/>
                <a:gdLst/>
                <a:ahLst/>
                <a:cxnLst/>
                <a:rect l="l" t="t" r="r" b="b"/>
                <a:pathLst>
                  <a:path w="2186866" h="310395">
                    <a:moveTo>
                      <a:pt x="47552" y="0"/>
                    </a:moveTo>
                    <a:lnTo>
                      <a:pt x="2139314" y="0"/>
                    </a:lnTo>
                    <a:cubicBezTo>
                      <a:pt x="2165576" y="0"/>
                      <a:pt x="2186866" y="21290"/>
                      <a:pt x="2186866" y="47552"/>
                    </a:cubicBezTo>
                    <a:lnTo>
                      <a:pt x="2186866" y="262843"/>
                    </a:lnTo>
                    <a:cubicBezTo>
                      <a:pt x="2186866" y="289105"/>
                      <a:pt x="2165576" y="310395"/>
                      <a:pt x="2139314" y="310395"/>
                    </a:cubicBezTo>
                    <a:lnTo>
                      <a:pt x="47552" y="310395"/>
                    </a:lnTo>
                    <a:cubicBezTo>
                      <a:pt x="21290" y="310395"/>
                      <a:pt x="0" y="289105"/>
                      <a:pt x="0" y="262843"/>
                    </a:cubicBezTo>
                    <a:lnTo>
                      <a:pt x="0" y="47552"/>
                    </a:lnTo>
                    <a:cubicBezTo>
                      <a:pt x="0" y="21290"/>
                      <a:pt x="21290" y="0"/>
                      <a:pt x="47552" y="0"/>
                    </a:cubicBezTo>
                    <a:close/>
                  </a:path>
                </a:pathLst>
              </a:custGeom>
              <a:solidFill>
                <a:srgbClr val="BD9477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86866" cy="3484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920210" y="303826"/>
              <a:ext cx="12380965" cy="1423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5"/>
                </a:lnSpc>
              </a:pPr>
              <a:r>
                <a:rPr lang="en-US" sz="3804" spc="-186">
                  <a:solidFill>
                    <a:srgbClr val="FFFFFF"/>
                  </a:solidFill>
                  <a:latin typeface="Montserrat Bold"/>
                </a:rPr>
                <a:t>No Brasil, a Convenção foi ratificada pelo Decreto Legislativo 6.117 de 2007.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5495</Words>
  <Application>Microsoft Office PowerPoint</Application>
  <PresentationFormat>Personalizar</PresentationFormat>
  <Paragraphs>515</Paragraphs>
  <Slides>65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65</vt:i4>
      </vt:variant>
    </vt:vector>
  </HeadingPairs>
  <TitlesOfParts>
    <vt:vector size="75" baseType="lpstr">
      <vt:lpstr>Open Sans Extra Bold</vt:lpstr>
      <vt:lpstr>Montserrat Medium</vt:lpstr>
      <vt:lpstr>Arial</vt:lpstr>
      <vt:lpstr>CMU Serif</vt:lpstr>
      <vt:lpstr>Montserrat</vt:lpstr>
      <vt:lpstr>Calibri</vt:lpstr>
      <vt:lpstr>Bentham</vt:lpstr>
      <vt:lpstr>Montserrat Semi-Bold</vt:lpstr>
      <vt:lpstr>Montserrat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Constitucionalidade</dc:title>
  <dc:creator>Alessandra</dc:creator>
  <cp:lastModifiedBy>Alessandra</cp:lastModifiedBy>
  <cp:revision>2</cp:revision>
  <dcterms:created xsi:type="dcterms:W3CDTF">2006-08-16T00:00:00Z</dcterms:created>
  <dcterms:modified xsi:type="dcterms:W3CDTF">2024-03-20T23:36:11Z</dcterms:modified>
  <dc:identifier>DAF_ZdP875s</dc:identifier>
</cp:coreProperties>
</file>